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62"/>
  </p:notesMasterIdLst>
  <p:sldIdLst>
    <p:sldId id="256" r:id="rId2"/>
    <p:sldId id="287" r:id="rId3"/>
    <p:sldId id="265" r:id="rId4"/>
    <p:sldId id="257" r:id="rId5"/>
    <p:sldId id="318" r:id="rId6"/>
    <p:sldId id="259" r:id="rId7"/>
    <p:sldId id="260" r:id="rId8"/>
    <p:sldId id="261" r:id="rId9"/>
    <p:sldId id="263" r:id="rId10"/>
    <p:sldId id="262" r:id="rId11"/>
    <p:sldId id="264" r:id="rId12"/>
    <p:sldId id="266" r:id="rId13"/>
    <p:sldId id="267" r:id="rId14"/>
    <p:sldId id="268" r:id="rId15"/>
    <p:sldId id="272" r:id="rId16"/>
    <p:sldId id="270" r:id="rId17"/>
    <p:sldId id="269" r:id="rId18"/>
    <p:sldId id="271" r:id="rId19"/>
    <p:sldId id="282" r:id="rId20"/>
    <p:sldId id="273" r:id="rId21"/>
    <p:sldId id="274" r:id="rId22"/>
    <p:sldId id="275" r:id="rId23"/>
    <p:sldId id="276" r:id="rId24"/>
    <p:sldId id="305" r:id="rId25"/>
    <p:sldId id="306" r:id="rId26"/>
    <p:sldId id="307" r:id="rId27"/>
    <p:sldId id="308" r:id="rId28"/>
    <p:sldId id="310" r:id="rId29"/>
    <p:sldId id="277" r:id="rId30"/>
    <p:sldId id="288" r:id="rId31"/>
    <p:sldId id="298" r:id="rId32"/>
    <p:sldId id="278" r:id="rId33"/>
    <p:sldId id="297" r:id="rId34"/>
    <p:sldId id="280" r:id="rId35"/>
    <p:sldId id="279" r:id="rId36"/>
    <p:sldId id="281" r:id="rId37"/>
    <p:sldId id="283" r:id="rId38"/>
    <p:sldId id="285" r:id="rId39"/>
    <p:sldId id="286" r:id="rId40"/>
    <p:sldId id="289" r:id="rId41"/>
    <p:sldId id="290" r:id="rId42"/>
    <p:sldId id="296" r:id="rId43"/>
    <p:sldId id="258" r:id="rId44"/>
    <p:sldId id="291" r:id="rId45"/>
    <p:sldId id="292" r:id="rId46"/>
    <p:sldId id="293" r:id="rId47"/>
    <p:sldId id="294" r:id="rId48"/>
    <p:sldId id="295" r:id="rId49"/>
    <p:sldId id="301" r:id="rId50"/>
    <p:sldId id="302" r:id="rId51"/>
    <p:sldId id="303" r:id="rId52"/>
    <p:sldId id="304" r:id="rId53"/>
    <p:sldId id="311" r:id="rId54"/>
    <p:sldId id="312" r:id="rId55"/>
    <p:sldId id="314" r:id="rId56"/>
    <p:sldId id="315" r:id="rId57"/>
    <p:sldId id="316" r:id="rId58"/>
    <p:sldId id="300" r:id="rId59"/>
    <p:sldId id="299" r:id="rId60"/>
    <p:sldId id="317" r:id="rId61"/>
  </p:sldIdLst>
  <p:sldSz cx="12192000" cy="6858000"/>
  <p:notesSz cx="6858000" cy="9144000"/>
  <p:embeddedFontLst>
    <p:embeddedFont>
      <p:font typeface="RaviPrakash" pitchFamily="2" charset="0"/>
      <p:regular r:id="rId63"/>
    </p:embeddedFont>
    <p:embeddedFont>
      <p:font typeface="RamaneeyaWin" pitchFamily="2" charset="0"/>
      <p:regular r:id="rId64"/>
    </p:embeddedFont>
    <p:embeddedFont>
      <p:font typeface="Wingdings 3" pitchFamily="18" charset="2"/>
      <p:regular r:id="rId65"/>
    </p:embeddedFont>
    <p:embeddedFont>
      <p:font typeface="Trebuchet MS" pitchFamily="34" charset="0"/>
      <p:regular r:id="rId66"/>
      <p:bold r:id="rId67"/>
      <p:italic r:id="rId68"/>
      <p:boldItalic r:id="rId69"/>
    </p:embeddedFont>
    <p:embeddedFont>
      <p:font typeface="Tahoma" pitchFamily="34" charset="0"/>
      <p:regular r:id="rId70"/>
      <p:bold r:id="rId71"/>
    </p:embeddedFont>
    <p:embeddedFont>
      <p:font typeface="Calibri" pitchFamily="34" charset="0"/>
      <p:regular r:id="rId72"/>
      <p:bold r:id="rId73"/>
      <p:italic r:id="rId74"/>
      <p:boldItalic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4624" autoAdjust="0"/>
  </p:normalViewPr>
  <p:slideViewPr>
    <p:cSldViewPr snapToGrid="0">
      <p:cViewPr varScale="1">
        <p:scale>
          <a:sx n="65" d="100"/>
          <a:sy n="65" d="100"/>
        </p:scale>
        <p:origin x="-822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418"/>
    </p:cViewPr>
  </p:sorterViewPr>
  <p:notesViewPr>
    <p:cSldViewPr snapToGrid="0">
      <p:cViewPr varScale="1">
        <p:scale>
          <a:sx n="52" d="100"/>
          <a:sy n="52" d="100"/>
        </p:scale>
        <p:origin x="-2844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038218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3580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21-Jun-14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555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21-Jun-14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3635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21-Jun-14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36153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21-Jun-14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86632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21-Jun-14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894506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21-Jun-14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6978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21-Jun-14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77136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21-Jun-14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4849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21-Jun-14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9465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21-Jun-14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01112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21-Jun-14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83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21-Jun-14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47506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21-Jun-14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09967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21-Jun-14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72550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21-Jun-14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32655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21-Jun-14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2733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pPr/>
              <a:t>21-Jun-14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01528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handam.apphb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chandam.apphb.com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handam.apphb.com/?limitations" TargetMode="External"/><Relationship Id="rId2" Type="http://schemas.openxmlformats.org/officeDocument/2006/relationships/hyperlink" Target="http://chandam.apphb.com/?faq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chandam.apphb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mdileep.wordpress.com/" TargetMode="External"/><Relationship Id="rId2" Type="http://schemas.openxmlformats.org/officeDocument/2006/relationships/hyperlink" Target="http://www.miriyala.i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handam.apphb.com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chandam.apphb.com/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013" y="2432243"/>
            <a:ext cx="7766936" cy="1646302"/>
          </a:xfrm>
        </p:spPr>
        <p:txBody>
          <a:bodyPr/>
          <a:lstStyle/>
          <a:p>
            <a:r>
              <a:rPr lang="te-IN" sz="115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11500" baseline="30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endParaRPr lang="en-US" sz="115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4158" y="5325451"/>
            <a:ext cx="7766936" cy="1096899"/>
          </a:xfrm>
        </p:spPr>
        <p:txBody>
          <a:bodyPr>
            <a:normAutofit lnSpcReduction="10000"/>
          </a:bodyPr>
          <a:lstStyle/>
          <a:p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దిలీపు మిరియాల</a:t>
            </a: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en-US" sz="3200" dirty="0" smtClean="0">
                <a:latin typeface="RamaneeyaWin" pitchFamily="2" charset="0"/>
                <a:cs typeface="RamaneeyaWin" pitchFamily="2" charset="0"/>
                <a:hlinkClick r:id="rId3"/>
              </a:rPr>
              <a:t>http://chandam.apphb.com</a:t>
            </a:r>
            <a:r>
              <a:rPr lang="en-US" sz="3200" dirty="0" smtClean="0">
                <a:latin typeface="RamaneeyaWin" pitchFamily="2" charset="0"/>
                <a:cs typeface="RamaneeyaWin" pitchFamily="2" charset="0"/>
              </a:rPr>
              <a:t> </a:t>
            </a:r>
          </a:p>
          <a:p>
            <a:endParaRPr lang="te-IN" sz="3200" dirty="0" smtClean="0">
              <a:latin typeface="RamaneeyaWin" pitchFamily="2" charset="0"/>
              <a:cs typeface="RamaneeyaWin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62945" y="3439364"/>
            <a:ext cx="7329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te-IN" dirty="0" smtClean="0">
              <a:latin typeface="RamaneeyaWin" pitchFamily="2" charset="0"/>
              <a:cs typeface="RamaneeyaWin" pitchFamily="2" charset="0"/>
            </a:endParaRPr>
          </a:p>
          <a:p>
            <a:pPr algn="r"/>
            <a:r>
              <a:rPr lang="te-I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maneeyaWin" pitchFamily="2" charset="0"/>
                <a:cs typeface="RamaneeyaWin" pitchFamily="2" charset="0"/>
              </a:rPr>
              <a:t>ఛందం</a:t>
            </a:r>
            <a:r>
              <a:rPr lang="te-IN" sz="2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maneeyaWin" pitchFamily="2" charset="0"/>
                <a:cs typeface="RamaneeyaWin" pitchFamily="2" charset="0"/>
              </a:rPr>
              <a:t>©</a:t>
            </a:r>
            <a:r>
              <a:rPr lang="te-I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maneeyaWin" pitchFamily="2" charset="0"/>
                <a:cs typeface="RamaneeyaWin" pitchFamily="2" charset="0"/>
              </a:rPr>
              <a:t> తో పద్య సాహిత్యం మరింత రసమయం..!!</a:t>
            </a:r>
          </a:p>
          <a:p>
            <a:pPr algn="r"/>
            <a:endParaRPr lang="en-US" dirty="0">
              <a:latin typeface="RamaneeyaWin" pitchFamily="2" charset="0"/>
              <a:cs typeface="RamaneeyaW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e-IN" sz="88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ప్రాస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772952" cy="3880773"/>
          </a:xfrm>
        </p:spPr>
        <p:txBody>
          <a:bodyPr>
            <a:normAutofit/>
          </a:bodyPr>
          <a:lstStyle/>
          <a:p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ప్రతి పాదంలోని రెండవ</a:t>
            </a:r>
            <a:r>
              <a:rPr lang="en-US" sz="28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అక్షరానికి </a:t>
            </a:r>
            <a:r>
              <a:rPr lang="te-IN" sz="4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ప్రాస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అని పేరు. </a:t>
            </a:r>
            <a:endParaRPr lang="en-US" sz="28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మొదటి పాదంలోని ప్రాసాక్షరమే మిగిలిన పాదాలలో కూడా రావాలి. </a:t>
            </a:r>
            <a:endParaRPr lang="en-US" sz="28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ఈ సమాన అక్షరాన్ని నిర్ణయించడానికి </a:t>
            </a:r>
            <a:r>
              <a:rPr lang="te-IN" sz="4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చాలా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 నియమాలు ఉన్నాయి</a:t>
            </a:r>
            <a:endParaRPr lang="en-US" sz="26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4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అంత్య ప్రాస</a:t>
            </a:r>
            <a:r>
              <a:rPr lang="en-US" sz="4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 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నియమము కొన్ని పద్యాలలో చెప్పబడింది.</a:t>
            </a:r>
            <a:endParaRPr lang="en-US" sz="26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ప్రాస పూర్వాక్షరానికి కూడా </a:t>
            </a:r>
            <a:r>
              <a:rPr lang="te-IN" sz="4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కొన్ని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 జాగ్రత్తలు</a:t>
            </a:r>
            <a:r>
              <a:rPr lang="en-US" sz="26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తీసుకోవాలి</a:t>
            </a:r>
            <a:r>
              <a:rPr lang="en-US" sz="2600" dirty="0" smtClean="0">
                <a:latin typeface="RamaneeyaWin" pitchFamily="2" charset="0"/>
                <a:cs typeface="RamaneeyaWin" pitchFamily="2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e-IN" sz="88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పద్య రచన</a:t>
            </a:r>
            <a:r>
              <a:rPr lang="en-US" sz="88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,</a:t>
            </a:r>
            <a:r>
              <a:rPr lang="te-IN" sz="88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 ప్రచురణ</a:t>
            </a:r>
            <a:r>
              <a:rPr lang="en-US" sz="88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 </a:t>
            </a:r>
            <a:r>
              <a:rPr lang="te-IN" sz="88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లో ఉన్న సవాళ్ళు ఏమిటి</a:t>
            </a:r>
            <a:r>
              <a:rPr lang="en-US" sz="88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?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2600" dirty="0" smtClean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e-IN" sz="88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పద్యరచనలోని</a:t>
            </a:r>
            <a:r>
              <a:rPr lang="en-US" sz="88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 </a:t>
            </a:r>
            <a:r>
              <a:rPr lang="te-IN" sz="88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సవాళ్ళు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137" y="2160590"/>
            <a:ext cx="10607039" cy="3796073"/>
          </a:xfrm>
        </p:spPr>
        <p:txBody>
          <a:bodyPr>
            <a:normAutofit/>
          </a:bodyPr>
          <a:lstStyle/>
          <a:p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పద్యం అనేది సృజనాత్మకమైన ఒక  సాహిత్య ప్రక్రియ</a:t>
            </a:r>
            <a:r>
              <a:rPr lang="en-US" sz="2600" dirty="0" smtClean="0">
                <a:latin typeface="RamaneeyaWin" pitchFamily="2" charset="0"/>
                <a:cs typeface="RamaneeyaWin" pitchFamily="2" charset="0"/>
              </a:rPr>
              <a:t>.</a:t>
            </a:r>
          </a:p>
          <a:p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ఈ శతాబ్దానికి పూర్వం వరకు పద్యం తెలుగులోని</a:t>
            </a:r>
            <a:r>
              <a:rPr lang="en-US" sz="26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ప్రముఖ</a:t>
            </a:r>
            <a:r>
              <a:rPr 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maneeyaWin" pitchFamily="2" charset="0"/>
                <a:cs typeface="RamaneeyaWin" pitchFamily="2" charset="0"/>
              </a:rPr>
              <a:t>*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 సాహిత్య ప్రక్రియ. </a:t>
            </a:r>
            <a:endParaRPr lang="en-US" sz="26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ఈశతాబ్ద కాలంలో జరిగిన పరిణామాలు పద్య రచనను </a:t>
            </a: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వెనక్కి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 నెట్టాయి</a:t>
            </a:r>
            <a:r>
              <a:rPr lang="en-US" sz="2600" dirty="0" smtClean="0">
                <a:latin typeface="RamaneeyaWin" pitchFamily="2" charset="0"/>
                <a:cs typeface="RamaneeyaWin" pitchFamily="2" charset="0"/>
              </a:rPr>
              <a:t>.</a:t>
            </a:r>
            <a:endParaRPr lang="en-US" sz="24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ఛందో నియమాలపై </a:t>
            </a: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పట్టే 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పద్యరచనలోని పెద్ద సవాలు</a:t>
            </a:r>
            <a:r>
              <a:rPr lang="en-US" sz="2600" dirty="0" smtClean="0">
                <a:latin typeface="RamaneeyaWin" pitchFamily="2" charset="0"/>
                <a:cs typeface="RamaneeyaWin" pitchFamily="2" charset="0"/>
              </a:rPr>
              <a:t>.</a:t>
            </a:r>
          </a:p>
          <a:p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పద్యం వ్రాస్తున్నప్పుడే ఏ ఛందస్సులో వ్రాస్తున్నామో ఆ  ఛందస్సు లక్షణాలు సరిజూస్తూ ఉండాలి.</a:t>
            </a:r>
            <a:endParaRPr lang="en-US" sz="2600" dirty="0" smtClean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2473234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ఈ సమస్యను</a:t>
            </a:r>
            <a:r>
              <a:rPr lang="en-US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 </a:t>
            </a:r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పద్యరచయితలు  ఏవిధంగా  అధిగమించారు</a:t>
            </a:r>
            <a:r>
              <a:rPr lang="en-US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?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139" y="2578601"/>
            <a:ext cx="9772952" cy="3880773"/>
          </a:xfrm>
        </p:spPr>
        <p:txBody>
          <a:bodyPr>
            <a:normAutofit/>
          </a:bodyPr>
          <a:lstStyle/>
          <a:p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ఛందో నియమాల </a:t>
            </a: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ధారణ </a:t>
            </a:r>
            <a:endParaRPr lang="en-US" sz="32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  <a:p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నిరంతర </a:t>
            </a: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అధ్యయనం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 </a:t>
            </a:r>
            <a:endParaRPr lang="en-US" sz="26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మరియూ </a:t>
            </a: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అభ్యాసం</a:t>
            </a:r>
            <a:endParaRPr lang="en-US" sz="32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14697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మరి అసలు సమస్యఏమిటి?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65" y="1951584"/>
            <a:ext cx="10831044" cy="4357776"/>
          </a:xfrm>
        </p:spPr>
        <p:txBody>
          <a:bodyPr>
            <a:normAutofit/>
          </a:bodyPr>
          <a:lstStyle/>
          <a:p>
            <a:endParaRPr lang="en-US" sz="26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ఎంత అభ్యసించినా అప్పుడప్పుడు కొన్ని </a:t>
            </a: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దోషాలు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 ద్రొల్లడం సహజం</a:t>
            </a:r>
            <a:r>
              <a:rPr lang="en-US" sz="2600" dirty="0" smtClean="0">
                <a:latin typeface="RamaneeyaWin" pitchFamily="2" charset="0"/>
                <a:cs typeface="RamaneeyaWin" pitchFamily="2" charset="0"/>
              </a:rPr>
              <a:t>.</a:t>
            </a:r>
            <a:r>
              <a:rPr lang="en-US" sz="2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maneeyaWin" pitchFamily="2" charset="0"/>
                <a:cs typeface="RamaneeyaWin" pitchFamily="2" charset="0"/>
              </a:rPr>
              <a:t>*</a:t>
            </a:r>
          </a:p>
          <a:p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అటువంటప్పుడే ఒక </a:t>
            </a:r>
            <a:r>
              <a:rPr lang="te-IN" sz="36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సాంకేతిక సాధనం 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వీటన్నింటినీ సరిచూడ గలిగితే బావుండును అన్న ఆలోచనే ఈ </a:t>
            </a:r>
            <a:r>
              <a:rPr lang="te-IN" sz="36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3600" baseline="30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en-US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.</a:t>
            </a:r>
            <a:endParaRPr lang="en-US" sz="36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13163" y="5043055"/>
            <a:ext cx="8312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maneeyaWin" pitchFamily="2" charset="0"/>
                <a:cs typeface="RamaneeyaWin" pitchFamily="2" charset="0"/>
              </a:rPr>
              <a:t>* </a:t>
            </a:r>
            <a:r>
              <a:rPr lang="te-I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maneeyaWin" pitchFamily="2" charset="0"/>
                <a:cs typeface="RamaneeyaWin" pitchFamily="2" charset="0"/>
              </a:rPr>
              <a:t>ఇది యధాలాపంగా చెప్పినది కాదు. 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maneeyaWin" pitchFamily="2" charset="0"/>
              <a:cs typeface="RamaneeyaWin" pitchFamily="2" charset="0"/>
            </a:endParaRPr>
          </a:p>
          <a:p>
            <a:r>
              <a:rPr lang="te-I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maneeyaWin" pitchFamily="2" charset="0"/>
                <a:cs typeface="RamaneeyaWin" pitchFamily="2" charset="0"/>
              </a:rPr>
              <a:t>ఎటువంటి దోషాలూ లేకుండా ఆశువుగా పద్యాలు చెప్పేవారు లేకపోలేదు.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maneeyaWin" pitchFamily="2" charset="0"/>
              <a:cs typeface="RamaneeyaWin" pitchFamily="2" charset="0"/>
            </a:endParaRPr>
          </a:p>
          <a:p>
            <a:r>
              <a:rPr lang="te-I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maneeyaWin" pitchFamily="2" charset="0"/>
                <a:cs typeface="RamaneeyaWin" pitchFamily="2" charset="0"/>
              </a:rPr>
              <a:t>అన్ని చెప్పిన ఛందస్సుల నియమాలపైనా పట్టు కలిగి ఉండడం అసామాన్యమైన విషయమే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maneeyaWin" pitchFamily="2" charset="0"/>
                <a:cs typeface="RamaneeyaWin" pitchFamily="2" charset="0"/>
              </a:rPr>
              <a:t>..!!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021146" cy="1320800"/>
          </a:xfrm>
        </p:spPr>
        <p:txBody>
          <a:bodyPr>
            <a:noAutofit/>
          </a:bodyPr>
          <a:lstStyle/>
          <a:p>
            <a:r>
              <a:rPr lang="te-IN" sz="88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పద్యప్రచురణలోని</a:t>
            </a:r>
            <a:r>
              <a:rPr lang="en-US" sz="88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 </a:t>
            </a:r>
            <a:r>
              <a:rPr lang="te-IN" sz="88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సవాళ్ళు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160590"/>
            <a:ext cx="10373843" cy="3796073"/>
          </a:xfrm>
        </p:spPr>
        <p:txBody>
          <a:bodyPr>
            <a:normAutofit fontScale="47500" lnSpcReduction="20000"/>
          </a:bodyPr>
          <a:lstStyle/>
          <a:p>
            <a:r>
              <a:rPr lang="te-IN" sz="4000" dirty="0" smtClean="0">
                <a:latin typeface="RamaneeyaWin" pitchFamily="2" charset="0"/>
                <a:cs typeface="RamaneeyaWin" pitchFamily="2" charset="0"/>
              </a:rPr>
              <a:t>తెలుగు లో మన పూర్వ కవులు అందించిన </a:t>
            </a:r>
            <a:r>
              <a:rPr lang="te-IN" sz="6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అనంతమైన</a:t>
            </a:r>
            <a:r>
              <a:rPr lang="te-IN" sz="4000" dirty="0" smtClean="0">
                <a:latin typeface="RamaneeyaWin" pitchFamily="2" charset="0"/>
                <a:cs typeface="RamaneeyaWin" pitchFamily="2" charset="0"/>
              </a:rPr>
              <a:t> పద్య సాహిత్యం పుస్తక రూపంలో ఉంది.</a:t>
            </a:r>
          </a:p>
          <a:p>
            <a:r>
              <a:rPr lang="te-IN" sz="4000" dirty="0" smtClean="0">
                <a:latin typeface="RamaneeyaWin" pitchFamily="2" charset="0"/>
                <a:cs typeface="RamaneeyaWin" pitchFamily="2" charset="0"/>
              </a:rPr>
              <a:t>ఇప్పుడిప్పుడే ఇవన్నీ  </a:t>
            </a:r>
            <a:r>
              <a:rPr lang="te-IN" sz="6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డిజిటైజ్</a:t>
            </a:r>
            <a:r>
              <a:rPr lang="te-IN" sz="4000" dirty="0" smtClean="0">
                <a:latin typeface="RamaneeyaWin" pitchFamily="2" charset="0"/>
                <a:cs typeface="RamaneeyaWin" pitchFamily="2" charset="0"/>
              </a:rPr>
              <a:t> కాబడుతున్నాయి.</a:t>
            </a:r>
          </a:p>
          <a:p>
            <a:r>
              <a:rPr lang="te-IN" sz="4000" dirty="0" smtClean="0">
                <a:latin typeface="RamaneeyaWin" pitchFamily="2" charset="0"/>
                <a:cs typeface="RamaneeyaWin" pitchFamily="2" charset="0"/>
              </a:rPr>
              <a:t>కానీ గత కొన్ని దశాబ్ధాలుగా  విద్యా</a:t>
            </a:r>
            <a:r>
              <a:rPr lang="en-US" sz="4000" dirty="0" smtClean="0">
                <a:latin typeface="RamaneeyaWin" pitchFamily="2" charset="0"/>
                <a:cs typeface="RamaneeyaWin" pitchFamily="2" charset="0"/>
              </a:rPr>
              <a:t>,</a:t>
            </a:r>
            <a:r>
              <a:rPr lang="te-IN" sz="4000" dirty="0" smtClean="0">
                <a:latin typeface="RamaneeyaWin" pitchFamily="2" charset="0"/>
                <a:cs typeface="RamaneeyaWin" pitchFamily="2" charset="0"/>
              </a:rPr>
              <a:t> సమాజిక వ్యవస్థలలోని మార్పుల మూలంగా తెలుగును </a:t>
            </a:r>
            <a:r>
              <a:rPr lang="te-IN" sz="67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అక్షర దోషాలు  </a:t>
            </a:r>
            <a:r>
              <a:rPr lang="te-IN" sz="4000" dirty="0" smtClean="0">
                <a:latin typeface="RamaneeyaWin" pitchFamily="2" charset="0"/>
                <a:cs typeface="RamaneeyaWin" pitchFamily="2" charset="0"/>
              </a:rPr>
              <a:t>లేకుండా లేదా తక్కువ అక్షర దోషాలతో  అందించగల </a:t>
            </a:r>
            <a:r>
              <a:rPr lang="te-IN" sz="67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నాణ్యమైన</a:t>
            </a:r>
            <a:r>
              <a:rPr lang="te-IN" sz="4000" dirty="0" smtClean="0">
                <a:latin typeface="RamaneeyaWin" pitchFamily="2" charset="0"/>
                <a:cs typeface="RamaneeyaWin" pitchFamily="2" charset="0"/>
              </a:rPr>
              <a:t> ఆపరేటర్ల మరియూ ప్రూఫ్ రీడర్ల</a:t>
            </a:r>
            <a:r>
              <a:rPr lang="en-US" sz="40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4000" dirty="0" smtClean="0">
                <a:latin typeface="RamaneeyaWin" pitchFamily="2" charset="0"/>
                <a:cs typeface="RamaneeyaWin" pitchFamily="2" charset="0"/>
              </a:rPr>
              <a:t>కొరతను  ఎదుర్కొంటున్నాము. </a:t>
            </a:r>
            <a:endParaRPr lang="en-US" sz="40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4000" dirty="0" smtClean="0">
                <a:latin typeface="RamaneeyaWin" pitchFamily="2" charset="0"/>
                <a:cs typeface="RamaneeyaWin" pitchFamily="2" charset="0"/>
              </a:rPr>
              <a:t>మామూలు తెలుగు పరిస్థితే ఇలా ఉంటే ప్రస్తుతం వాడుకలో</a:t>
            </a:r>
            <a:r>
              <a:rPr lang="en-US" sz="40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4000" dirty="0" smtClean="0">
                <a:latin typeface="RamaneeyaWin" pitchFamily="2" charset="0"/>
                <a:cs typeface="RamaneeyaWin" pitchFamily="2" charset="0"/>
              </a:rPr>
              <a:t>లేని  క్లిష్టతరమైన పదాలతో కూడిన </a:t>
            </a:r>
            <a:r>
              <a:rPr lang="te-IN" sz="67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పాత పద్యాలను </a:t>
            </a:r>
            <a:r>
              <a:rPr lang="te-IN" sz="4000" dirty="0" smtClean="0">
                <a:latin typeface="RamaneeyaWin" pitchFamily="2" charset="0"/>
                <a:cs typeface="RamaneeyaWin" pitchFamily="2" charset="0"/>
              </a:rPr>
              <a:t>డిటిటైజ్  చేసినపుడు </a:t>
            </a:r>
            <a:r>
              <a:rPr lang="te-IN" sz="6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మరెన్ని సవాళ్ళు </a:t>
            </a:r>
            <a:r>
              <a:rPr lang="te-IN" sz="4000" dirty="0" smtClean="0">
                <a:latin typeface="RamaneeyaWin" pitchFamily="2" charset="0"/>
                <a:cs typeface="RamaneeyaWin" pitchFamily="2" charset="0"/>
              </a:rPr>
              <a:t>ఎదురవుతున్నాయో మనకు తెలుసు.</a:t>
            </a:r>
          </a:p>
          <a:p>
            <a:r>
              <a:rPr lang="te-IN" sz="67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తప్పులు  </a:t>
            </a:r>
            <a:r>
              <a:rPr lang="te-IN" sz="4000" dirty="0" smtClean="0">
                <a:latin typeface="RamaneeyaWin" pitchFamily="2" charset="0"/>
                <a:cs typeface="RamaneeyaWin" pitchFamily="2" charset="0"/>
              </a:rPr>
              <a:t>ఎక్కడెక్కడ ఉన్నయో చెప్పగల ఒక </a:t>
            </a:r>
            <a:r>
              <a:rPr lang="te-IN" sz="67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సాంకేతిక సాధనం</a:t>
            </a:r>
            <a:r>
              <a:rPr lang="te-IN" sz="4000" dirty="0" smtClean="0">
                <a:latin typeface="RamaneeyaWin" pitchFamily="2" charset="0"/>
                <a:cs typeface="RamaneeyaWin" pitchFamily="2" charset="0"/>
              </a:rPr>
              <a:t>కోసం</a:t>
            </a:r>
            <a:r>
              <a:rPr lang="en-US" sz="40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4000" dirty="0" smtClean="0">
                <a:latin typeface="RamaneeyaWin" pitchFamily="2" charset="0"/>
                <a:cs typeface="RamaneeyaWin" pitchFamily="2" charset="0"/>
              </a:rPr>
              <a:t>పద్యప్రచురణకర్తలు ఎదురు చూస్తున్నారు.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872343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ధారణ,అధ్యయన,అభ్యాసనాల సంగతి ఏమిటి? 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65" y="2429690"/>
            <a:ext cx="9224312" cy="3879669"/>
          </a:xfrm>
        </p:spPr>
        <p:txBody>
          <a:bodyPr>
            <a:normAutofit/>
          </a:bodyPr>
          <a:lstStyle/>
          <a:p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పద్యరచన అనేది ఒక సృజనాత్మకమైన కళ.</a:t>
            </a:r>
            <a:endParaRPr lang="en-US" sz="3200" dirty="0" smtClean="0">
              <a:solidFill>
                <a:schemeClr val="accent1"/>
              </a:solidFill>
              <a:latin typeface="RamaneeyaWin" pitchFamily="2" charset="0"/>
              <a:ea typeface="RaviPrakash" pitchFamily="2" charset="0"/>
              <a:cs typeface="RamaneeyaWin" pitchFamily="2" charset="0"/>
            </a:endParaRPr>
          </a:p>
          <a:p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ఏసాంకేతిక సాధనం లేదా యంత్రము మానవ విచక్షణకు ఏమాత్రం సాటిరావు అన్నది నగ్నసత్యం.</a:t>
            </a: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ఇవి కొన్ని </a:t>
            </a: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ఫరిధులకు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 లోబడి మనకు </a:t>
            </a: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సహాయకారిగా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 ఉంటాయి</a:t>
            </a:r>
            <a:r>
              <a:rPr lang="en-US" sz="3200" dirty="0" smtClean="0">
                <a:latin typeface="RamaneeyaWin" pitchFamily="2" charset="0"/>
                <a:cs typeface="RamaneeyaWin" pitchFamily="2" charset="0"/>
              </a:rPr>
              <a:t>.</a:t>
            </a:r>
          </a:p>
          <a:p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ఖచ్చితముగా </a:t>
            </a: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ధారణ,అధ్యయన,అభ్యాసనాలు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కొంతవరకూ</a:t>
            </a: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చేయవలసిందే</a:t>
            </a: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14697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పద్య రచనలో సాంకేతిక సాధనాలు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65" y="1951584"/>
            <a:ext cx="9224312" cy="4357776"/>
          </a:xfrm>
        </p:spPr>
        <p:txBody>
          <a:bodyPr>
            <a:normAutofit/>
          </a:bodyPr>
          <a:lstStyle/>
          <a:p>
            <a:endParaRPr lang="en-US" sz="26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సాంకేతిక అభివృధ్దిని </a:t>
            </a: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ఎన్నో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 రంగాలు వాటికి తగినట్టు మలుచు కున్నాయి </a:t>
            </a:r>
            <a:endParaRPr lang="en-US" sz="26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మరి  పద్యరచనా ప్రక్రియ ఎందుకు </a:t>
            </a: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ఉపయోగించుకోకూడదు?</a:t>
            </a:r>
            <a:endParaRPr lang="en-US" sz="30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  <a:p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పద్యరచనాప్రక్రియను ముందు తరాలకు అందించాలంటే</a:t>
            </a:r>
            <a:r>
              <a:rPr lang="en-US" sz="26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అందుకు అవసరమైన సాంకేతిక సాధనాలు</a:t>
            </a:r>
            <a:r>
              <a:rPr lang="en-US" sz="26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కూడా కావాలి అన్న నమ్మకమే ఈ</a:t>
            </a:r>
            <a:r>
              <a:rPr lang="te-IN" sz="2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 ఛందం</a:t>
            </a:r>
            <a:r>
              <a:rPr lang="te-IN" sz="2800" baseline="30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en-US" sz="2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 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కు పునాది</a:t>
            </a:r>
            <a:r>
              <a:rPr lang="en-US" sz="2600" dirty="0" smtClean="0">
                <a:latin typeface="RamaneeyaWin" pitchFamily="2" charset="0"/>
                <a:cs typeface="RamaneeyaWin" pitchFamily="2" charset="0"/>
              </a:rPr>
              <a:t>.</a:t>
            </a:r>
          </a:p>
          <a:p>
            <a:endParaRPr lang="en-US" sz="32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032" y="1520996"/>
            <a:ext cx="8596668" cy="1826581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en-US" sz="6000" b="1" baseline="30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RamaneeyaWin" pitchFamily="2" charset="0"/>
                <a:cs typeface="RamaneeyaWin" pitchFamily="2" charset="0"/>
                <a:hlinkClick r:id="rId2"/>
              </a:rPr>
              <a:t>http://chandam.apphb.com</a:t>
            </a:r>
            <a:r>
              <a:rPr lang="en-US" sz="3200" dirty="0" smtClean="0">
                <a:latin typeface="RamaneeyaWin" pitchFamily="2" charset="0"/>
                <a:cs typeface="RamaneeyaWin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68674" y="2908422"/>
            <a:ext cx="7329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te-IN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maneeyaWin" pitchFamily="2" charset="0"/>
                <a:cs typeface="RamaneeyaWin" pitchFamily="2" charset="0"/>
              </a:rPr>
              <a:t>ఛందం</a:t>
            </a:r>
            <a:r>
              <a:rPr lang="te-IN" sz="2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maneeyaWin" pitchFamily="2" charset="0"/>
                <a:cs typeface="RamaneeyaWin" pitchFamily="2" charset="0"/>
              </a:rPr>
              <a:t>©</a:t>
            </a:r>
            <a:r>
              <a:rPr lang="te-I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maneeyaWin" pitchFamily="2" charset="0"/>
                <a:cs typeface="RamaneeyaWin" pitchFamily="2" charset="0"/>
              </a:rPr>
              <a:t> తో పద్య సాహిత్యం మరింత రసమయం..!!</a:t>
            </a:r>
          </a:p>
          <a:p>
            <a:pPr algn="r"/>
            <a:endParaRPr lang="en-US" dirty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872343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en-US" sz="6000" b="1" baseline="30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 ఏమేమి చేయగలదు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65" y="2050867"/>
            <a:ext cx="10569786" cy="451975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కొత్త పద్యాలు రాసేవాళ్ళు దీని ఒక </a:t>
            </a:r>
            <a:r>
              <a:rPr lang="en-US" sz="3200" dirty="0" smtClean="0">
                <a:latin typeface="RamaneeyaWin" pitchFamily="2" charset="0"/>
                <a:cs typeface="RamaneeyaWin" pitchFamily="2" charset="0"/>
              </a:rPr>
              <a:t>Editor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గా ఉపయోగించుకోవచ్చు. </a:t>
            </a: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50000"/>
              </a:lnSpc>
            </a:pP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తెలియని పద్యాలు ఏ ఛందస్సుకు</a:t>
            </a:r>
            <a:r>
              <a:rPr lang="en-US" sz="32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చెందినవో కనిపెట్టవచ్చు. </a:t>
            </a: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50000"/>
              </a:lnSpc>
            </a:pP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పద్యం చెప్పిన ఛందస్సుకు చెందినదో లేదో చెప్పవచ్చు. </a:t>
            </a: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50000"/>
              </a:lnSpc>
            </a:pP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కొత్త ఛందస్సులు రూపొందించుకోవచ్చు</a:t>
            </a:r>
            <a:r>
              <a:rPr lang="en-US" sz="3200" dirty="0" smtClean="0">
                <a:latin typeface="RamaneeyaWin" pitchFamily="2" charset="0"/>
                <a:cs typeface="RamaneeyaWin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ప్రచురణకర్తలు ఒక సాంకేతిక ప్రూఫ్ రీడర్  లా ఉపయోగించుకోవచ్చు.</a:t>
            </a: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50000"/>
              </a:lnSpc>
            </a:pP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ఛందస్సును నేర్చుకోవచ్చు.</a:t>
            </a: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50000"/>
              </a:lnSpc>
            </a:pP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318655"/>
            <a:ext cx="8596668" cy="5722707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48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amaneeyaWin" pitchFamily="2" charset="0"/>
              <a:cs typeface="RamaneeyaWin" pitchFamily="2" charset="0"/>
            </a:endParaRPr>
          </a:p>
          <a:p>
            <a:pPr algn="ctr">
              <a:buNone/>
            </a:pPr>
            <a:r>
              <a:rPr lang="te-IN" sz="4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maneeyaWin" pitchFamily="2" charset="0"/>
                <a:cs typeface="RamaneeyaWin" pitchFamily="2" charset="0"/>
              </a:rPr>
              <a:t>ఉగ్గుపాలనుండి ఉయ్యాలలోనుండి</a:t>
            </a:r>
            <a:br>
              <a:rPr lang="te-IN" sz="4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maneeyaWin" pitchFamily="2" charset="0"/>
                <a:cs typeface="RamaneeyaWin" pitchFamily="2" charset="0"/>
              </a:rPr>
            </a:br>
            <a:r>
              <a:rPr lang="te-IN" sz="4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maneeyaWin" pitchFamily="2" charset="0"/>
                <a:cs typeface="RamaneeyaWin" pitchFamily="2" charset="0"/>
              </a:rPr>
              <a:t>అమ్మ పాట పాడినట్టి భాష</a:t>
            </a:r>
            <a:br>
              <a:rPr lang="te-IN" sz="4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maneeyaWin" pitchFamily="2" charset="0"/>
                <a:cs typeface="RamaneeyaWin" pitchFamily="2" charset="0"/>
              </a:rPr>
            </a:br>
            <a:r>
              <a:rPr lang="te-IN" sz="4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maneeyaWin" pitchFamily="2" charset="0"/>
                <a:cs typeface="RamaneeyaWin" pitchFamily="2" charset="0"/>
              </a:rPr>
              <a:t>తేనెవంటి మందు వీనులకును విందు</a:t>
            </a:r>
            <a:br>
              <a:rPr lang="te-IN" sz="4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maneeyaWin" pitchFamily="2" charset="0"/>
                <a:cs typeface="RamaneeyaWin" pitchFamily="2" charset="0"/>
              </a:rPr>
            </a:br>
            <a:r>
              <a:rPr lang="te-IN" sz="4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maneeyaWin" pitchFamily="2" charset="0"/>
                <a:cs typeface="RamaneeyaWin" pitchFamily="2" charset="0"/>
              </a:rPr>
              <a:t>దేశభాషలందు తెలుగులెస్స!</a:t>
            </a:r>
            <a:endParaRPr lang="en-US" sz="48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amaneeyaWin" pitchFamily="2" charset="0"/>
              <a:cs typeface="RamaneeyaWin" pitchFamily="2" charset="0"/>
            </a:endParaRPr>
          </a:p>
          <a:p>
            <a:pPr algn="r">
              <a:buNone/>
            </a:pPr>
            <a:endParaRPr lang="en-US" sz="36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  <a:p>
            <a:pPr algn="r">
              <a:buNone/>
            </a:pPr>
            <a:r>
              <a:rPr lang="en-US" sz="36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- </a:t>
            </a:r>
            <a:r>
              <a:rPr lang="te-IN" sz="36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డా. మిరియాల రామకృష్ణ</a:t>
            </a:r>
            <a:endParaRPr lang="en-US" sz="36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083" y="0"/>
            <a:ext cx="8596668" cy="1872343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 ఎన్ని ఛందస్సులు గణించుకోవచ్చు</a:t>
            </a:r>
            <a:r>
              <a:rPr lang="en-US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?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64" y="1071156"/>
            <a:ext cx="11736736" cy="4990010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ఛందస్సులు </a:t>
            </a:r>
            <a:r>
              <a:rPr lang="te-IN" sz="24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అనంతం</a:t>
            </a:r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 అని మనకు తెలుసు.</a:t>
            </a:r>
          </a:p>
          <a:p>
            <a:pPr>
              <a:lnSpc>
                <a:spcPct val="170000"/>
              </a:lnSpc>
            </a:pPr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ప్రస్తుతం </a:t>
            </a:r>
            <a:r>
              <a:rPr lang="te-IN" sz="24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343</a:t>
            </a:r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 తెలుగు ఛందస్సులను గణించుకోవచ్చు.</a:t>
            </a:r>
            <a:endParaRPr lang="en-US" sz="24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70000"/>
              </a:lnSpc>
            </a:pPr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అన్ని </a:t>
            </a:r>
            <a:r>
              <a:rPr lang="te-IN" sz="24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సమవృత్తాలను </a:t>
            </a:r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గణించుకోవచ్చు.</a:t>
            </a:r>
            <a:endParaRPr lang="en-US" sz="24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70000"/>
              </a:lnSpc>
            </a:pPr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ఈ</a:t>
            </a:r>
            <a:r>
              <a:rPr lang="en-US" sz="24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4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343</a:t>
            </a:r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 మాత్రమే కాక </a:t>
            </a:r>
            <a:r>
              <a:rPr lang="te-IN" sz="24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కొత్త</a:t>
            </a:r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 ఛందస్సులను రూపొందించుకోవచ్చు.</a:t>
            </a:r>
            <a:endParaRPr lang="en-US" sz="24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70000"/>
              </a:lnSpc>
            </a:pPr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అంటే </a:t>
            </a:r>
            <a:r>
              <a:rPr lang="te-IN" sz="24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ఏవిధమైన</a:t>
            </a:r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 పద్య ఛందస్సును అయినా గణించవచ్చన్న మాట</a:t>
            </a:r>
            <a:endParaRPr lang="en-US" sz="24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70000"/>
              </a:lnSpc>
            </a:pPr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తెలుగు లో కొన్ని ఛందస్సులకు ఒకటి కంటే ఎక్కువ పేర్లు కలవు.</a:t>
            </a:r>
            <a:endParaRPr lang="en-US" sz="24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70000"/>
              </a:lnSpc>
            </a:pPr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అటువంటి వాటిని 343 లో లెక్క చేయలేదు. వాటిని కూడా కలిపితే </a:t>
            </a:r>
            <a:r>
              <a:rPr lang="te-IN" sz="24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500</a:t>
            </a:r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 కు పైగా  ఛందస్సులు</a:t>
            </a:r>
            <a:r>
              <a:rPr lang="en-US" sz="24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అవుతాయి. </a:t>
            </a:r>
            <a:endParaRPr lang="en-US" sz="24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70000"/>
              </a:lnSpc>
            </a:pPr>
            <a:endParaRPr lang="en-US" sz="2400" dirty="0" smtClean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872343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సంస్కృత ఛందస్సుల మాటేమిటి</a:t>
            </a:r>
            <a:r>
              <a:rPr lang="en-US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?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65" y="2050867"/>
            <a:ext cx="9224312" cy="480713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సంస్కృత ,తెలుగు ఛందస్సుల నియమాలు ఒకటే అయినా వాటి  </a:t>
            </a:r>
            <a:r>
              <a:rPr lang="te-IN" sz="39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గణన ప్రక్రియ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కొంత విభిన్నం అందువల్ల ప్రస్తుతానికి సంస్కృత ఛందస్సులను గుర్తించలేదు.</a:t>
            </a:r>
          </a:p>
          <a:p>
            <a:pPr>
              <a:lnSpc>
                <a:spcPct val="150000"/>
              </a:lnSpc>
            </a:pP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కానీ ఈ ఛందో నియమాలతోనే తెలుగులో వ్రాసిన పద్యాలను  గణించగలదు. </a:t>
            </a: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50000"/>
              </a:lnSpc>
            </a:pPr>
            <a:r>
              <a:rPr lang="te-IN" sz="39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1300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 కు పైగా  గల సంస్కృత ఛందస్సుల నియమాలు </a:t>
            </a:r>
            <a:r>
              <a:rPr lang="te-IN" sz="39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3900" baseline="30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te-IN" sz="25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లో కలవు.</a:t>
            </a: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872343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6000" baseline="30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 </a:t>
            </a:r>
            <a:r>
              <a:rPr lang="en-US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 </a:t>
            </a:r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కు ఉన్న పరిధులు ఏమిటి</a:t>
            </a:r>
            <a:r>
              <a:rPr lang="en-US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?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65" y="2050867"/>
            <a:ext cx="9224312" cy="461119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te-IN" sz="44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 </a:t>
            </a:r>
            <a:r>
              <a:rPr lang="te-IN" sz="4400" baseline="30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te-IN" sz="44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ను అన్ని రకాల ఛందోనియమాలను పరిగణలోకి తీసుకొని నిర్మించడం జరిగింది. </a:t>
            </a: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70000"/>
              </a:lnSpc>
            </a:pPr>
            <a:r>
              <a:rPr lang="te-IN" sz="44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11,000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 పద్యాలను వ్యక్తిగతంగా సరిచూసాను. </a:t>
            </a: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70000"/>
              </a:lnSpc>
            </a:pP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అయినప్పటికీ కొన్ని నియమాలను ప్రస్తుతానికి ఉన్న </a:t>
            </a:r>
            <a:r>
              <a:rPr lang="te-IN" sz="3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సాంకేతిక పరిధుల వల్లనో </a:t>
            </a:r>
            <a:r>
              <a:rPr lang="te-IN" sz="3300" dirty="0" smtClean="0">
                <a:latin typeface="RamaneeyaWin" pitchFamily="2" charset="0"/>
                <a:cs typeface="RamaneeyaWin" pitchFamily="2" charset="0"/>
              </a:rPr>
              <a:t>లేదా</a:t>
            </a:r>
            <a:r>
              <a:rPr lang="te-IN" sz="65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44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నా అవగాహనా లోపం వల్లో</a:t>
            </a:r>
            <a:r>
              <a:rPr lang="te-IN" sz="23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దోషం కానిదానిని దోషం అనీ లేదా దోషాన్ని దోషంకాదనో చూపించే అవకాశం ఉంది.</a:t>
            </a: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70000"/>
              </a:lnSpc>
            </a:pP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పూర్తి వివరాలకు క్రింది లింకులు చూడండి</a:t>
            </a: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  <a:p>
            <a:pPr lvl="1">
              <a:lnSpc>
                <a:spcPct val="170000"/>
              </a:lnSpc>
            </a:pPr>
            <a:r>
              <a:rPr lang="te-IN" sz="3000" dirty="0" smtClean="0">
                <a:latin typeface="RamaneeyaWin" pitchFamily="2" charset="0"/>
                <a:cs typeface="RamaneeyaWin" pitchFamily="2" charset="0"/>
              </a:rPr>
              <a:t>తరచుగా అడిగే ప్రశ్ర్నలు(</a:t>
            </a:r>
            <a:r>
              <a:rPr lang="en-US" sz="3000" dirty="0" smtClean="0">
                <a:latin typeface="RamaneeyaWin" pitchFamily="2" charset="0"/>
                <a:cs typeface="RamaneeyaWin" pitchFamily="2" charset="0"/>
              </a:rPr>
              <a:t>FAQ)  </a:t>
            </a:r>
            <a:r>
              <a:rPr lang="en-US" sz="3000" dirty="0" smtClean="0">
                <a:latin typeface="RamaneeyaWin" pitchFamily="2" charset="0"/>
                <a:cs typeface="RamaneeyaWin" pitchFamily="2" charset="0"/>
                <a:hlinkClick r:id="rId2"/>
              </a:rPr>
              <a:t>http://chandam.apphb.com/?faq</a:t>
            </a:r>
            <a:endParaRPr lang="en-US" sz="3000" dirty="0" smtClean="0">
              <a:latin typeface="RamaneeyaWin" pitchFamily="2" charset="0"/>
              <a:cs typeface="RamaneeyaWin" pitchFamily="2" charset="0"/>
            </a:endParaRPr>
          </a:p>
          <a:p>
            <a:pPr lvl="1">
              <a:lnSpc>
                <a:spcPct val="170000"/>
              </a:lnSpc>
            </a:pPr>
            <a:r>
              <a:rPr lang="te-IN" sz="3000" dirty="0" smtClean="0">
                <a:latin typeface="RamaneeyaWin" pitchFamily="2" charset="0"/>
                <a:cs typeface="RamaneeyaWin" pitchFamily="2" charset="0"/>
              </a:rPr>
              <a:t>పరిధులు</a:t>
            </a:r>
            <a:r>
              <a:rPr lang="en-US" sz="30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en-US" sz="3000" dirty="0" smtClean="0">
                <a:latin typeface="RamaneeyaWin" pitchFamily="2" charset="0"/>
                <a:cs typeface="RamaneeyaWin" pitchFamily="2" charset="0"/>
                <a:hlinkClick r:id="rId3"/>
              </a:rPr>
              <a:t>http://chandam.apphb.com/?limitations</a:t>
            </a:r>
            <a:r>
              <a:rPr lang="en-US" sz="3000" dirty="0" smtClean="0">
                <a:latin typeface="RamaneeyaWin" pitchFamily="2" charset="0"/>
                <a:cs typeface="RamaneeyaWin" pitchFamily="2" charset="0"/>
              </a:rPr>
              <a:t> </a:t>
            </a:r>
          </a:p>
          <a:p>
            <a:pPr lvl="1">
              <a:lnSpc>
                <a:spcPct val="170000"/>
              </a:lnSpc>
            </a:pPr>
            <a:endParaRPr lang="en-US" sz="30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70000"/>
              </a:lnSpc>
            </a:pP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14697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6000" baseline="30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 యొక్క శక్తి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65" y="2050867"/>
            <a:ext cx="9224312" cy="461119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ఒక ఉదాహరణ తో </a:t>
            </a: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3200" baseline="30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 యొక్క శక్తిని పరిచయం చేసే ప్రయత్నం చేస్తాను.</a:t>
            </a: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14697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6000" baseline="30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 యొక్క శక్తి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65" y="1327355"/>
            <a:ext cx="9224312" cy="5334702"/>
          </a:xfrm>
        </p:spPr>
        <p:txBody>
          <a:bodyPr>
            <a:normAutofit fontScale="25000" lnSpcReduction="20000"/>
          </a:bodyPr>
          <a:lstStyle/>
          <a:p>
            <a:pPr lvl="3" algn="just">
              <a:lnSpc>
                <a:spcPct val="170000"/>
              </a:lnSpc>
              <a:buNone/>
            </a:pPr>
            <a:r>
              <a:rPr lang="te-IN" sz="12800" dirty="0" smtClean="0">
                <a:solidFill>
                  <a:schemeClr val="tx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దెప్పర మగు కాలముచే    </a:t>
            </a:r>
          </a:p>
          <a:p>
            <a:pPr lvl="3" algn="just">
              <a:lnSpc>
                <a:spcPct val="170000"/>
              </a:lnSpc>
              <a:buNone/>
            </a:pPr>
            <a:r>
              <a:rPr lang="te-IN" sz="12800" dirty="0" smtClean="0">
                <a:solidFill>
                  <a:schemeClr val="tx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నెప్పుడు దేవతల కెల్ల నష్టం బగు నీ    </a:t>
            </a:r>
          </a:p>
          <a:p>
            <a:pPr lvl="3" algn="just">
              <a:lnSpc>
                <a:spcPct val="170000"/>
              </a:lnSpc>
              <a:buNone/>
            </a:pPr>
            <a:r>
              <a:rPr lang="te-IN" sz="12800" dirty="0" smtClean="0">
                <a:solidFill>
                  <a:schemeClr val="tx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యొప్పిదముఁ గృష్ణుఁ డరిగినఁ    </a:t>
            </a:r>
            <a:endParaRPr lang="en-US" sz="12800" dirty="0" smtClean="0">
              <a:solidFill>
                <a:schemeClr val="tx1"/>
              </a:solidFill>
              <a:latin typeface="RamaneeyaWin" pitchFamily="2" charset="0"/>
              <a:ea typeface="RaviPrakash" pitchFamily="2" charset="0"/>
              <a:cs typeface="RamaneeyaWin" pitchFamily="2" charset="0"/>
            </a:endParaRPr>
          </a:p>
          <a:p>
            <a:pPr lvl="3" algn="just">
              <a:lnSpc>
                <a:spcPct val="170000"/>
              </a:lnSpc>
              <a:buNone/>
            </a:pPr>
            <a:r>
              <a:rPr lang="te-IN" sz="12800" dirty="0" smtClean="0">
                <a:solidFill>
                  <a:schemeClr val="tx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దప్పెఁ గదా! తల్లి! నీవు తల్లడపడఁగన్.</a:t>
            </a:r>
            <a:r>
              <a:rPr lang="en-US" sz="12800" dirty="0" smtClean="0">
                <a:solidFill>
                  <a:schemeClr val="tx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</a:t>
            </a:r>
            <a:endParaRPr lang="en-US" sz="240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  <a:p>
            <a:pPr algn="just">
              <a:lnSpc>
                <a:spcPct val="170000"/>
              </a:lnSpc>
              <a:buNone/>
            </a:pPr>
            <a:endParaRPr lang="en-US" sz="4200" dirty="0" smtClean="0">
              <a:latin typeface="RamaneeyaWin" pitchFamily="2" charset="0"/>
              <a:cs typeface="RamaneeyaWin" pitchFamily="2" charset="0"/>
            </a:endParaRPr>
          </a:p>
          <a:p>
            <a:pPr algn="just">
              <a:lnSpc>
                <a:spcPct val="170000"/>
              </a:lnSpc>
              <a:buNone/>
            </a:pPr>
            <a:endParaRPr lang="en-US" sz="4200" dirty="0" smtClean="0">
              <a:latin typeface="RamaneeyaWin" pitchFamily="2" charset="0"/>
              <a:cs typeface="RamaneeyaWin" pitchFamily="2" charset="0"/>
            </a:endParaRPr>
          </a:p>
          <a:p>
            <a:pPr algn="ctr">
              <a:lnSpc>
                <a:spcPct val="170000"/>
              </a:lnSpc>
              <a:buNone/>
            </a:pPr>
            <a:r>
              <a:rPr lang="te-IN" sz="7200" dirty="0" smtClean="0">
                <a:latin typeface="RamaneeyaWin" pitchFamily="2" charset="0"/>
                <a:cs typeface="RamaneeyaWin" pitchFamily="2" charset="0"/>
              </a:rPr>
              <a:t>పై పద్యం భాగవతం లోని మొదటి స్కందం</a:t>
            </a:r>
            <a:r>
              <a:rPr lang="en-US" sz="7200" dirty="0" smtClean="0">
                <a:latin typeface="RamaneeyaWin" pitchFamily="2" charset="0"/>
                <a:cs typeface="RamaneeyaWin" pitchFamily="2" charset="0"/>
                <a:sym typeface="Wingdings" pitchFamily="2" charset="2"/>
              </a:rPr>
              <a:t></a:t>
            </a:r>
            <a:r>
              <a:rPr lang="te-IN" sz="72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7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గోవృషభ సంవాదంబు</a:t>
            </a:r>
            <a:r>
              <a:rPr lang="en-US" sz="7200" dirty="0" smtClean="0">
                <a:latin typeface="RamaneeyaWin" pitchFamily="2" charset="0"/>
                <a:cs typeface="RamaneeyaWin" pitchFamily="2" charset="0"/>
              </a:rPr>
              <a:t>(33</a:t>
            </a:r>
            <a:r>
              <a:rPr lang="te-IN" sz="7200" dirty="0" smtClean="0">
                <a:latin typeface="RamaneeyaWin" pitchFamily="2" charset="0"/>
                <a:cs typeface="RamaneeyaWin" pitchFamily="2" charset="0"/>
              </a:rPr>
              <a:t> వ ఘట్టం</a:t>
            </a:r>
            <a:r>
              <a:rPr lang="en-US" sz="7200" dirty="0" smtClean="0">
                <a:latin typeface="RamaneeyaWin" pitchFamily="2" charset="0"/>
                <a:cs typeface="RamaneeyaWin" pitchFamily="2" charset="0"/>
              </a:rPr>
              <a:t>)</a:t>
            </a:r>
            <a:r>
              <a:rPr lang="te-IN" sz="7200" dirty="0" smtClean="0">
                <a:latin typeface="RamaneeyaWin" pitchFamily="2" charset="0"/>
                <a:cs typeface="RamaneeyaWin" pitchFamily="2" charset="0"/>
              </a:rPr>
              <a:t> లోని పద్యం</a:t>
            </a:r>
            <a:r>
              <a:rPr lang="en-US" sz="7200" dirty="0" smtClean="0">
                <a:latin typeface="RamaneeyaWin" pitchFamily="2" charset="0"/>
                <a:cs typeface="RamaneeyaWin" pitchFamily="2" charset="0"/>
              </a:rPr>
              <a:t>(#397).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3612" y="1474838"/>
            <a:ext cx="1120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46374" y="3839496"/>
            <a:ext cx="1120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ular Callout 6"/>
          <p:cNvSpPr/>
          <p:nvPr/>
        </p:nvSpPr>
        <p:spPr>
          <a:xfrm>
            <a:off x="3698896" y="3848419"/>
            <a:ext cx="7934629" cy="578882"/>
          </a:xfrm>
          <a:prstGeom prst="wedgeRoundRectCallout">
            <a:avLst>
              <a:gd name="adj1" fmla="val -21688"/>
              <a:gd name="adj2" fmla="val -753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28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ఈ పద్యాన్ని </a:t>
            </a:r>
            <a:r>
              <a:rPr lang="te-IN" sz="28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ఛందం</a:t>
            </a:r>
            <a:r>
              <a:rPr lang="te-IN" sz="2800" baseline="300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©</a:t>
            </a:r>
            <a:r>
              <a:rPr lang="te-IN" sz="28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</a:t>
            </a:r>
            <a:r>
              <a:rPr lang="te-IN" sz="28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తో</a:t>
            </a:r>
            <a:r>
              <a:rPr lang="te-IN" sz="28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</a:t>
            </a:r>
            <a:r>
              <a:rPr lang="te-IN" sz="28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గణించినపుడు వచ్చిన ఫలితం</a:t>
            </a:r>
            <a:endParaRPr lang="en-US" sz="2800" dirty="0" smtClean="0">
              <a:solidFill>
                <a:schemeClr val="bg1"/>
              </a:solidFill>
              <a:latin typeface="RamaneeyaWin" pitchFamily="2" charset="0"/>
              <a:ea typeface="RaviPrakash" pitchFamily="2" charset="0"/>
              <a:cs typeface="RamaneeyaWin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24568" y="14748"/>
            <a:ext cx="3667432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6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6000" baseline="30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te-IN" sz="6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 శక్తి</a:t>
            </a:r>
            <a:endParaRPr lang="en-US" sz="60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14697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6000" baseline="30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 యొక్క శక్తి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65" y="2050867"/>
            <a:ext cx="9224312" cy="461119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te-IN" sz="4000" dirty="0" smtClean="0">
                <a:latin typeface="RamaneeyaWin" pitchFamily="2" charset="0"/>
                <a:cs typeface="RamaneeyaWin" pitchFamily="2" charset="0"/>
              </a:rPr>
              <a:t>ఇక్కడ రెండవ పాదం లో </a:t>
            </a:r>
            <a:r>
              <a:rPr lang="en-US" sz="4000" dirty="0" smtClean="0">
                <a:latin typeface="RamaneeyaWin" pitchFamily="2" charset="0"/>
                <a:cs typeface="RamaneeyaWin" pitchFamily="2" charset="0"/>
              </a:rPr>
              <a:t>‘ </a:t>
            </a:r>
            <a:r>
              <a:rPr lang="te-IN" sz="4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నె</a:t>
            </a:r>
            <a:r>
              <a:rPr lang="en-US" sz="4000" dirty="0" smtClean="0">
                <a:latin typeface="RamaneeyaWin" pitchFamily="2" charset="0"/>
                <a:cs typeface="RamaneeyaWin" pitchFamily="2" charset="0"/>
              </a:rPr>
              <a:t>’</a:t>
            </a:r>
            <a:r>
              <a:rPr lang="te-IN" sz="4000" dirty="0" smtClean="0">
                <a:latin typeface="RamaneeyaWin" pitchFamily="2" charset="0"/>
                <a:cs typeface="RamaneeyaWin" pitchFamily="2" charset="0"/>
              </a:rPr>
              <a:t> కు </a:t>
            </a:r>
            <a:r>
              <a:rPr lang="en-US" sz="4000" dirty="0" smtClean="0">
                <a:latin typeface="RamaneeyaWin" pitchFamily="2" charset="0"/>
                <a:cs typeface="RamaneeyaWin" pitchFamily="2" charset="0"/>
              </a:rPr>
              <a:t>‘ </a:t>
            </a:r>
            <a:r>
              <a:rPr lang="te-IN" sz="4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న</a:t>
            </a:r>
            <a:r>
              <a:rPr lang="en-US" sz="4000" dirty="0" smtClean="0">
                <a:latin typeface="RamaneeyaWin" pitchFamily="2" charset="0"/>
                <a:cs typeface="RamaneeyaWin" pitchFamily="2" charset="0"/>
              </a:rPr>
              <a:t>’</a:t>
            </a:r>
            <a:r>
              <a:rPr lang="te-IN" sz="4000" dirty="0" smtClean="0">
                <a:latin typeface="RamaneeyaWin" pitchFamily="2" charset="0"/>
                <a:cs typeface="RamaneeyaWin" pitchFamily="2" charset="0"/>
              </a:rPr>
              <a:t>కు   యతి మైత్రి కుదరదు అని</a:t>
            </a:r>
            <a:r>
              <a:rPr lang="en-US" sz="40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4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4800" baseline="30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te-IN" sz="4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 </a:t>
            </a:r>
            <a:r>
              <a:rPr lang="te-IN" sz="4000" dirty="0" smtClean="0">
                <a:latin typeface="RamaneeyaWin" pitchFamily="2" charset="0"/>
                <a:cs typeface="RamaneeyaWin" pitchFamily="2" charset="0"/>
              </a:rPr>
              <a:t>చెప్పింది.</a:t>
            </a:r>
            <a:endParaRPr lang="en-US" sz="40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70000"/>
              </a:lnSpc>
            </a:pPr>
            <a:r>
              <a:rPr lang="te-IN" sz="4000" dirty="0" smtClean="0">
                <a:latin typeface="RamaneeyaWin" pitchFamily="2" charset="0"/>
                <a:cs typeface="RamaneeyaWin" pitchFamily="2" charset="0"/>
              </a:rPr>
              <a:t>టైపింగు తప్పిదమేమో అని పుస్తకాన్ని చూడబోతే తెలుగు సాహిత్య అకాడమీ వారి ప్రచురణ లో పాఠ్యం అలానే ఉంది. మరో పుస్తకము లోనూ అంతే.</a:t>
            </a:r>
            <a:endParaRPr lang="en-US" sz="4000" dirty="0" smtClean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14697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6000" baseline="30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 యొక్క శక్తి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pic>
        <p:nvPicPr>
          <p:cNvPr id="11" name="Picture 10" descr="00000240.bmp"/>
          <p:cNvPicPr preferRelativeResize="0"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7746" y="2075492"/>
            <a:ext cx="11536680" cy="96012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5265" y="3524865"/>
            <a:ext cx="9224312" cy="3137192"/>
          </a:xfrm>
        </p:spPr>
        <p:txBody>
          <a:bodyPr>
            <a:normAutofit fontScale="77500" lnSpcReduction="20000"/>
          </a:bodyPr>
          <a:lstStyle/>
          <a:p>
            <a:pPr lvl="1">
              <a:lnSpc>
                <a:spcPct val="170000"/>
              </a:lnSpc>
            </a:pPr>
            <a:r>
              <a:rPr lang="te-IN" sz="3000" dirty="0" smtClean="0">
                <a:latin typeface="RamaneeyaWin" pitchFamily="2" charset="0"/>
                <a:cs typeface="RamaneeyaWin" pitchFamily="2" charset="0"/>
              </a:rPr>
              <a:t>ఇది మరేదైనా </a:t>
            </a:r>
            <a:r>
              <a:rPr lang="te-IN" sz="44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ప్రత్యేక యతిగా </a:t>
            </a:r>
            <a:r>
              <a:rPr lang="te-IN" sz="3000" dirty="0" smtClean="0">
                <a:latin typeface="RamaneeyaWin" pitchFamily="2" charset="0"/>
                <a:cs typeface="RamaneeyaWin" pitchFamily="2" charset="0"/>
              </a:rPr>
              <a:t>కూడా అనిపించలేదు.</a:t>
            </a:r>
          </a:p>
          <a:p>
            <a:pPr lvl="1">
              <a:lnSpc>
                <a:spcPct val="170000"/>
              </a:lnSpc>
            </a:pPr>
            <a:r>
              <a:rPr lang="te-IN" sz="3000" dirty="0" smtClean="0">
                <a:latin typeface="RamaneeyaWin" pitchFamily="2" charset="0"/>
                <a:cs typeface="RamaneeyaWin" pitchFamily="2" charset="0"/>
              </a:rPr>
              <a:t>మరో ప్రచురణ పుస్తకం</a:t>
            </a:r>
            <a:r>
              <a:rPr lang="en-US" sz="3000" dirty="0" smtClean="0">
                <a:latin typeface="RamaneeyaWin" pitchFamily="2" charset="0"/>
                <a:cs typeface="RamaneeyaWin" pitchFamily="2" charset="0"/>
              </a:rPr>
              <a:t>:</a:t>
            </a:r>
            <a:r>
              <a:rPr lang="te-IN" sz="3000" dirty="0" smtClean="0">
                <a:latin typeface="RamaneeyaWin" pitchFamily="2" charset="0"/>
                <a:cs typeface="RamaneeyaWin" pitchFamily="2" charset="0"/>
              </a:rPr>
              <a:t> తిరుమల తిరుపతి దేవస్థానం వారిది చూడగా </a:t>
            </a:r>
            <a:r>
              <a:rPr lang="te-IN" sz="44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నష్టం</a:t>
            </a:r>
            <a:r>
              <a:rPr lang="te-IN" sz="3000" dirty="0" smtClean="0">
                <a:latin typeface="RamaneeyaWin" pitchFamily="2" charset="0"/>
                <a:cs typeface="RamaneeyaWin" pitchFamily="2" charset="0"/>
              </a:rPr>
              <a:t> అనేది సరైన పాఠ్యం కాదని, </a:t>
            </a:r>
            <a:r>
              <a:rPr lang="te-IN" sz="44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నిష్టం</a:t>
            </a:r>
            <a:r>
              <a:rPr lang="te-IN" sz="3000" dirty="0" smtClean="0">
                <a:latin typeface="RamaneeyaWin" pitchFamily="2" charset="0"/>
                <a:cs typeface="RamaneeyaWin" pitchFamily="2" charset="0"/>
              </a:rPr>
              <a:t> అనేది సరైన పాఠ్యం అని </a:t>
            </a:r>
            <a:r>
              <a:rPr lang="te-IN" sz="44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తేలింది</a:t>
            </a:r>
            <a:r>
              <a:rPr lang="en-US" sz="3000" dirty="0" smtClean="0">
                <a:latin typeface="RamaneeyaWin" pitchFamily="2" charset="0"/>
                <a:cs typeface="RamaneeyaWin" pitchFamily="2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ular Callout 6"/>
          <p:cNvSpPr/>
          <p:nvPr/>
        </p:nvSpPr>
        <p:spPr>
          <a:xfrm>
            <a:off x="804458" y="5159238"/>
            <a:ext cx="10604090" cy="1055608"/>
          </a:xfrm>
          <a:prstGeom prst="wedgeRoundRectCallout">
            <a:avLst>
              <a:gd name="adj1" fmla="val 57880"/>
              <a:gd name="adj2" fmla="val 10314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28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ఈ ఉదాహరణతో </a:t>
            </a:r>
            <a:r>
              <a:rPr lang="te-IN" sz="28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ఛందం</a:t>
            </a:r>
            <a:r>
              <a:rPr lang="te-IN" sz="2800" baseline="300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©</a:t>
            </a:r>
            <a:r>
              <a:rPr lang="te-IN" sz="28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శక్తిని పరిచయం చేయగలిగానని అనుకుంటున్నాను.</a:t>
            </a:r>
            <a:endParaRPr lang="en-US" sz="2800" dirty="0" smtClean="0">
              <a:solidFill>
                <a:schemeClr val="accent1"/>
              </a:solidFill>
              <a:latin typeface="RamaneeyaWin" pitchFamily="2" charset="0"/>
              <a:ea typeface="RaviPrakash" pitchFamily="2" charset="0"/>
              <a:cs typeface="RamaneeyaWin" pitchFamily="2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RamaneeyaWin" pitchFamily="2" charset="0"/>
              <a:ea typeface="RaviPrakash" pitchFamily="2" charset="0"/>
              <a:cs typeface="RamaneeyaWin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24568" y="0"/>
            <a:ext cx="3667432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6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6000" baseline="30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te-IN" sz="6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 శక్తి</a:t>
            </a:r>
            <a:endParaRPr lang="en-US" sz="60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58412" y="5023125"/>
            <a:ext cx="9783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RamaneeyaWin" pitchFamily="2" charset="0"/>
              <a:cs typeface="RamaneeyaWin" pitchFamily="2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152400" y="3956574"/>
            <a:ext cx="9583499" cy="578882"/>
          </a:xfrm>
          <a:prstGeom prst="wedgeRoundRectCallout">
            <a:avLst>
              <a:gd name="adj1" fmla="val -21688"/>
              <a:gd name="adj2" fmla="val -753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28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సరైన పాఠ్యం తో పద్యాన్ని </a:t>
            </a:r>
            <a:r>
              <a:rPr lang="te-IN" sz="28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ఛందం</a:t>
            </a:r>
            <a:r>
              <a:rPr lang="te-IN" sz="2800" baseline="300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©</a:t>
            </a:r>
            <a:r>
              <a:rPr lang="te-IN" sz="28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</a:t>
            </a:r>
            <a:r>
              <a:rPr lang="te-IN" sz="28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తో</a:t>
            </a:r>
            <a:r>
              <a:rPr lang="te-IN" sz="28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</a:t>
            </a:r>
            <a:r>
              <a:rPr lang="te-IN" sz="28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గణించినపుడు వచ్చిన ఫలితం</a:t>
            </a:r>
            <a:endParaRPr lang="en-US" sz="2800" dirty="0" smtClean="0">
              <a:solidFill>
                <a:schemeClr val="bg1"/>
              </a:solidFill>
              <a:latin typeface="RamaneeyaWin" pitchFamily="2" charset="0"/>
              <a:ea typeface="RaviPrakash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14697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ఉపకరణాలు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65" y="1551709"/>
            <a:ext cx="9224312" cy="511034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3200" baseline="30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te-IN" sz="54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కేవలం ఛందోగణనమే కాకుండా మరికొన్ని ఛందస్సుకు పనికి వచ్చే పనిముట్లను కూడా</a:t>
            </a:r>
            <a:r>
              <a:rPr lang="en-US" sz="32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అందిస్తోంది.</a:t>
            </a: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70000"/>
              </a:lnSpc>
            </a:pP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ఛందస్సుకు సంబందించి కొన్ని సాంకేతిక ప్రయోగాలు కూడా ఉన్నాయి</a:t>
            </a: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  <a:p>
            <a:pPr lvl="1">
              <a:lnSpc>
                <a:spcPct val="170000"/>
              </a:lnSpc>
            </a:pPr>
            <a:r>
              <a:rPr lang="te-IN" sz="3000" dirty="0" smtClean="0">
                <a:latin typeface="RamaneeyaWin" pitchFamily="2" charset="0"/>
                <a:cs typeface="RamaneeyaWin" pitchFamily="2" charset="0"/>
              </a:rPr>
              <a:t>కంప్యూటర్‌తో </a:t>
            </a: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♬♫ స,రి,గ,మ,ప,ద,ని ♫♬</a:t>
            </a:r>
            <a:r>
              <a:rPr lang="te-IN" sz="3000" dirty="0" smtClean="0">
                <a:latin typeface="RamaneeyaWin" pitchFamily="2" charset="0"/>
                <a:cs typeface="RamaneeyaWin" pitchFamily="2" charset="0"/>
              </a:rPr>
              <a:t> లతో పద్యం రాయించడం</a:t>
            </a:r>
            <a:endParaRPr lang="en-US" sz="3000" dirty="0" smtClean="0">
              <a:latin typeface="RamaneeyaWin" pitchFamily="2" charset="0"/>
              <a:cs typeface="RamaneeyaWin" pitchFamily="2" charset="0"/>
            </a:endParaRPr>
          </a:p>
          <a:p>
            <a:pPr lvl="1">
              <a:lnSpc>
                <a:spcPct val="170000"/>
              </a:lnSpc>
            </a:pPr>
            <a:r>
              <a:rPr lang="te-IN" sz="3000" dirty="0" smtClean="0">
                <a:latin typeface="RamaneeyaWin" pitchFamily="2" charset="0"/>
                <a:cs typeface="RamaneeyaWin" pitchFamily="2" charset="0"/>
              </a:rPr>
              <a:t>కావలసిన లక్షణాలతో ఉన్న ఛందస్సులను వెతకడం </a:t>
            </a:r>
            <a:endParaRPr lang="en-US" sz="3000" dirty="0" smtClean="0">
              <a:latin typeface="RamaneeyaWin" pitchFamily="2" charset="0"/>
              <a:cs typeface="RamaneeyaWin" pitchFamily="2" charset="0"/>
            </a:endParaRPr>
          </a:p>
          <a:p>
            <a:pPr lvl="1">
              <a:lnSpc>
                <a:spcPct val="170000"/>
              </a:lnSpc>
            </a:pPr>
            <a:endParaRPr lang="en-US" sz="3000" dirty="0" smtClean="0">
              <a:latin typeface="RamaneeyaWin" pitchFamily="2" charset="0"/>
              <a:cs typeface="RamaneeyaWin" pitchFamily="2" charset="0"/>
            </a:endParaRPr>
          </a:p>
          <a:p>
            <a:pPr lvl="1">
              <a:lnSpc>
                <a:spcPct val="170000"/>
              </a:lnSpc>
            </a:pPr>
            <a:endParaRPr lang="en-US" sz="3000" dirty="0" smtClean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e-IN" sz="88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ఛందస్సు గురించి సంక్షిప్తంగా</a:t>
            </a:r>
            <a:endParaRPr lang="en-US" sz="88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r"/>
            <a:r>
              <a:rPr lang="en-US" sz="8000" dirty="0" smtClean="0">
                <a:hlinkClick r:id="rId2" action="ppaction://hlinksldjump"/>
              </a:rPr>
              <a:t>SKIP</a:t>
            </a:r>
            <a:endParaRPr lang="en-US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14697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వనరులు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65" y="1551709"/>
            <a:ext cx="10709264" cy="511034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3200" baseline="30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te-IN" sz="54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ఛందస్సును నేర్చుకోవడానికి  రెండు పుస్తకాలను ముద్రించుకొనేలా </a:t>
            </a:r>
            <a:r>
              <a:rPr lang="en-US" sz="32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కూడ అందిస్తోంది.</a:t>
            </a: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  <a:p>
            <a:pPr lvl="1">
              <a:lnSpc>
                <a:spcPct val="170000"/>
              </a:lnSpc>
            </a:pP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ఛందోరాజం</a:t>
            </a:r>
            <a:r>
              <a:rPr lang="en-US" sz="2800" dirty="0" smtClean="0">
                <a:latin typeface="RamaneeyaWin" pitchFamily="2" charset="0"/>
                <a:cs typeface="RamaneeyaWin" pitchFamily="2" charset="0"/>
              </a:rPr>
              <a:t> :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 క్లుప్తంగా తెలుగు ఛందస్సుల లక్షణాలను</a:t>
            </a:r>
            <a:r>
              <a:rPr lang="en-US" sz="2800" dirty="0" smtClean="0">
                <a:latin typeface="RamaneeyaWin" pitchFamily="2" charset="0"/>
                <a:cs typeface="RamaneeyaWin" pitchFamily="2" charset="0"/>
              </a:rPr>
              <a:t>, 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ఒక ఉదాహరణ తో పట్టికలా అందిస్తుంది.</a:t>
            </a:r>
          </a:p>
          <a:p>
            <a:pPr lvl="1">
              <a:lnSpc>
                <a:spcPct val="170000"/>
              </a:lnSpc>
            </a:pP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ఛందోరత్నావళి</a:t>
            </a:r>
            <a:r>
              <a:rPr lang="en-US" sz="3200" dirty="0" smtClean="0">
                <a:latin typeface="RamaneeyaWin" pitchFamily="2" charset="0"/>
                <a:cs typeface="RamaneeyaWin" pitchFamily="2" charset="0"/>
              </a:rPr>
              <a:t> :</a:t>
            </a:r>
            <a:r>
              <a:rPr lang="en-US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 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వివరంగా</a:t>
            </a:r>
            <a:r>
              <a:rPr lang="en-US" sz="28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తెలుగు ఛందస్సుల లక్షణాలను , 5 ఉదాహరణలతో</a:t>
            </a:r>
            <a:r>
              <a:rPr lang="en-US" sz="28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పుస్తకంలా అందిస్తుంది.</a:t>
            </a:r>
            <a:endParaRPr lang="en-US" sz="28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70000"/>
              </a:lnSpc>
            </a:pPr>
            <a:r>
              <a:rPr lang="en-US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13</a:t>
            </a: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00</a:t>
            </a:r>
            <a:r>
              <a:rPr lang="te-IN" sz="3000" dirty="0" smtClean="0">
                <a:latin typeface="RamaneeyaWin" pitchFamily="2" charset="0"/>
                <a:cs typeface="RamaneeyaWin" pitchFamily="2" charset="0"/>
              </a:rPr>
              <a:t> కు పైగా ఉన్న సంస్కృత ఛందస్సుల లక్షణాలను చూడవచ్చు.</a:t>
            </a:r>
            <a:endParaRPr lang="en-US" sz="3000" dirty="0" smtClean="0">
              <a:latin typeface="RamaneeyaWin" pitchFamily="2" charset="0"/>
              <a:cs typeface="RamaneeyaWin" pitchFamily="2" charset="0"/>
            </a:endParaRPr>
          </a:p>
          <a:p>
            <a:pPr lvl="1">
              <a:lnSpc>
                <a:spcPct val="170000"/>
              </a:lnSpc>
            </a:pPr>
            <a:endParaRPr lang="en-US" sz="3000" dirty="0" smtClean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ఏ కంప్యూటర్ల పైన పని చేస్తుంది</a:t>
            </a:r>
            <a:r>
              <a:rPr lang="en-US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?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తెలుగు  యునీకోడ్ ని చూడగలిగిన అన్ని బ్రౌజర్లపైనా  ఇది పనిచేస్తుంది.</a:t>
            </a:r>
            <a:endParaRPr lang="en-US" sz="2400" dirty="0" smtClean="0">
              <a:latin typeface="RamaneeyaWin" pitchFamily="2" charset="0"/>
              <a:cs typeface="RamaneeyaWin" pitchFamily="2" charset="0"/>
            </a:endParaRPr>
          </a:p>
          <a:p>
            <a:endParaRPr lang="en-US" sz="24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ఇంకా సులభంగా చెప్పాలంటే తెలుగు వికీపిడియాను మీ  కంప్యూటర్ లో చూడగలిగితే </a:t>
            </a:r>
            <a:r>
              <a:rPr lang="te-IN" sz="24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2400" baseline="30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 కూడా పనిచేస్తుంది.</a:t>
            </a:r>
            <a:endParaRPr lang="en-US" sz="2400" dirty="0" smtClean="0">
              <a:latin typeface="RamaneeyaWin" pitchFamily="2" charset="0"/>
              <a:cs typeface="RamaneeyaWin" pitchFamily="2" charset="0"/>
            </a:endParaRPr>
          </a:p>
          <a:p>
            <a:endParaRPr lang="en-US" sz="24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దీనిని </a:t>
            </a:r>
            <a:r>
              <a:rPr lang="en-US" sz="2400" dirty="0" smtClean="0">
                <a:latin typeface="RamaneeyaWin" pitchFamily="2" charset="0"/>
                <a:cs typeface="RamaneeyaWin" pitchFamily="2" charset="0"/>
              </a:rPr>
              <a:t>Install </a:t>
            </a:r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చేసుకోనవసరం లేదు.  </a:t>
            </a:r>
            <a:r>
              <a:rPr lang="en-US" sz="2400" dirty="0" smtClean="0">
                <a:latin typeface="RamaneeyaWin" pitchFamily="2" charset="0"/>
                <a:cs typeface="RamaneeyaWin" pitchFamily="2" charset="0"/>
                <a:hlinkClick r:id="rId2"/>
              </a:rPr>
              <a:t>http://chandam.apphb.com</a:t>
            </a:r>
            <a:r>
              <a:rPr lang="en-US" sz="2400" dirty="0" smtClean="0">
                <a:latin typeface="RamaneeyaWin" pitchFamily="2" charset="0"/>
                <a:cs typeface="RamaneeyaWin" pitchFamily="2" charset="0"/>
              </a:rPr>
              <a:t>  </a:t>
            </a:r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అనే వెబ్‌సైట్ కు వెళ్ళడమే</a:t>
            </a:r>
            <a:r>
              <a:rPr lang="en-US" sz="2400" dirty="0" smtClean="0">
                <a:latin typeface="RamaneeyaWin" pitchFamily="2" charset="0"/>
                <a:cs typeface="RamaneeyaWin" pitchFamily="2" charset="0"/>
              </a:rPr>
              <a:t>.</a:t>
            </a:r>
          </a:p>
          <a:p>
            <a:endParaRPr lang="en-US" sz="2400" dirty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14697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ఎంత వేగంగా గణిస్తుంది?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012" y="1701119"/>
            <a:ext cx="10406699" cy="4112426"/>
          </a:xfrm>
        </p:spPr>
        <p:txBody>
          <a:bodyPr>
            <a:normAutofit fontScale="92500"/>
          </a:bodyPr>
          <a:lstStyle/>
          <a:p>
            <a:pPr>
              <a:lnSpc>
                <a:spcPct val="170000"/>
              </a:lnSpc>
            </a:pPr>
            <a:r>
              <a:rPr lang="te-IN" sz="2200" dirty="0" smtClean="0">
                <a:latin typeface="RamaneeyaWin" pitchFamily="2" charset="0"/>
                <a:cs typeface="RamaneeyaWin" pitchFamily="2" charset="0"/>
              </a:rPr>
              <a:t>ఒక పద్యాన్ని కేవలం </a:t>
            </a:r>
            <a:r>
              <a:rPr lang="te-IN" sz="27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500 </a:t>
            </a:r>
            <a:r>
              <a:rPr lang="te-IN" sz="2200" dirty="0" smtClean="0">
                <a:latin typeface="RamaneeyaWin" pitchFamily="2" charset="0"/>
                <a:cs typeface="RamaneeyaWin" pitchFamily="2" charset="0"/>
              </a:rPr>
              <a:t>మిల్లీ సెకన్లు</a:t>
            </a:r>
            <a:r>
              <a:rPr lang="en-US" sz="22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200" dirty="0" smtClean="0">
                <a:latin typeface="RamaneeyaWin" pitchFamily="2" charset="0"/>
                <a:cs typeface="RamaneeyaWin" pitchFamily="2" charset="0"/>
              </a:rPr>
              <a:t>లేదా </a:t>
            </a:r>
            <a:r>
              <a:rPr lang="te-IN" sz="27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అర</a:t>
            </a:r>
            <a:r>
              <a:rPr lang="te-IN" sz="2200" dirty="0" smtClean="0">
                <a:latin typeface="RamaneeyaWin" pitchFamily="2" charset="0"/>
                <a:cs typeface="RamaneeyaWin" pitchFamily="2" charset="0"/>
              </a:rPr>
              <a:t> సెకను</a:t>
            </a:r>
            <a:r>
              <a:rPr lang="en-US" sz="22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200" dirty="0" smtClean="0">
                <a:latin typeface="RamaneeyaWin" pitchFamily="2" charset="0"/>
                <a:cs typeface="RamaneeyaWin" pitchFamily="2" charset="0"/>
              </a:rPr>
              <a:t>లోపులోనే</a:t>
            </a:r>
            <a:r>
              <a:rPr lang="en-US" sz="2200" dirty="0" smtClean="0">
                <a:latin typeface="RamaneeyaWin" pitchFamily="2" charset="0"/>
                <a:cs typeface="RamaneeyaWin" pitchFamily="2" charset="0"/>
              </a:rPr>
              <a:t>..!!</a:t>
            </a:r>
          </a:p>
          <a:p>
            <a:pPr>
              <a:lnSpc>
                <a:spcPct val="170000"/>
              </a:lnSpc>
            </a:pPr>
            <a:r>
              <a:rPr lang="te-IN" sz="2200" dirty="0" smtClean="0">
                <a:latin typeface="RamaneeyaWin" pitchFamily="2" charset="0"/>
                <a:cs typeface="RamaneeyaWin" pitchFamily="2" charset="0"/>
              </a:rPr>
              <a:t>అంటే </a:t>
            </a:r>
            <a:r>
              <a:rPr lang="te-IN" sz="27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ఒక నిమిషం </a:t>
            </a:r>
            <a:r>
              <a:rPr lang="te-IN" sz="2200" dirty="0" smtClean="0">
                <a:latin typeface="RamaneeyaWin" pitchFamily="2" charset="0"/>
                <a:cs typeface="RamaneeyaWin" pitchFamily="2" charset="0"/>
              </a:rPr>
              <a:t>లోపులోనే ఒక </a:t>
            </a:r>
            <a:r>
              <a:rPr lang="te-IN" sz="27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శతకాన్ని</a:t>
            </a:r>
            <a:r>
              <a:rPr lang="te-IN" sz="2200" dirty="0" smtClean="0">
                <a:latin typeface="RamaneeyaWin" pitchFamily="2" charset="0"/>
                <a:cs typeface="RamaneeyaWin" pitchFamily="2" charset="0"/>
              </a:rPr>
              <a:t> గణించగలదన్న మాట</a:t>
            </a:r>
            <a:r>
              <a:rPr lang="en-US" sz="2200" dirty="0" smtClean="0">
                <a:latin typeface="RamaneeyaWin" pitchFamily="2" charset="0"/>
                <a:cs typeface="RamaneeyaWin" pitchFamily="2" charset="0"/>
              </a:rPr>
              <a:t>.!!</a:t>
            </a:r>
          </a:p>
          <a:p>
            <a:pPr>
              <a:lnSpc>
                <a:spcPct val="170000"/>
              </a:lnSpc>
            </a:pPr>
            <a:r>
              <a:rPr lang="te-IN" sz="2200" dirty="0" smtClean="0">
                <a:latin typeface="RamaneeyaWin" pitchFamily="2" charset="0"/>
                <a:cs typeface="RamaneeyaWin" pitchFamily="2" charset="0"/>
              </a:rPr>
              <a:t>ఇది బ్రౌజరు మీద ఆధారపడి పని చేస్తుంది కాన వేగం కూడా మీ</a:t>
            </a:r>
            <a:r>
              <a:rPr lang="en-US" sz="22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200" dirty="0" smtClean="0">
                <a:latin typeface="RamaneeyaWin" pitchFamily="2" charset="0"/>
                <a:cs typeface="RamaneeyaWin" pitchFamily="2" charset="0"/>
              </a:rPr>
              <a:t>బ్రౌజరు,మీ కంప్యూటర్ </a:t>
            </a:r>
            <a:r>
              <a:rPr lang="en-US" sz="2200" dirty="0" smtClean="0">
                <a:latin typeface="RamaneeyaWin" pitchFamily="2" charset="0"/>
                <a:cs typeface="RamaneeyaWin" pitchFamily="2" charset="0"/>
              </a:rPr>
              <a:t>configuration </a:t>
            </a:r>
            <a:r>
              <a:rPr lang="te-IN" sz="2200" dirty="0" smtClean="0">
                <a:latin typeface="RamaneeyaWin" pitchFamily="2" charset="0"/>
                <a:cs typeface="RamaneeyaWin" pitchFamily="2" charset="0"/>
              </a:rPr>
              <a:t>మీద ఆధారపడుతుంది.</a:t>
            </a:r>
            <a:endParaRPr lang="en-US" sz="22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70000"/>
              </a:lnSpc>
            </a:pPr>
            <a:r>
              <a:rPr lang="te-IN" sz="2200" dirty="0" smtClean="0">
                <a:latin typeface="RamaneeyaWin" pitchFamily="2" charset="0"/>
                <a:cs typeface="RamaneeyaWin" pitchFamily="2" charset="0"/>
              </a:rPr>
              <a:t>మొబైల్ లో కూడా పనిచేస్తుంది.  మొబైల్ లో సహజంగానే  కొంత నెమ్మదిగా  గణిస్తుంది. </a:t>
            </a:r>
            <a:endParaRPr lang="en-US" sz="22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70000"/>
              </a:lnSpc>
            </a:pPr>
            <a:r>
              <a:rPr lang="te-IN" sz="2200" dirty="0" smtClean="0">
                <a:latin typeface="RamaneeyaWin" pitchFamily="2" charset="0"/>
                <a:cs typeface="RamaneeyaWin" pitchFamily="2" charset="0"/>
              </a:rPr>
              <a:t>నెమ్మది అంటే కంప్యూటర్ లో అర సెకను అయితే  మొబైల్ లో </a:t>
            </a:r>
            <a:r>
              <a:rPr lang="te-IN" sz="27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2 </a:t>
            </a:r>
            <a:r>
              <a:rPr lang="te-IN" sz="2200" dirty="0" smtClean="0">
                <a:latin typeface="RamaneeyaWin" pitchFamily="2" charset="0"/>
                <a:cs typeface="RamaneeyaWin" pitchFamily="2" charset="0"/>
              </a:rPr>
              <a:t>సెకన్ల వరకూ తీసుకొంటుంది. </a:t>
            </a:r>
            <a:endParaRPr lang="en-US" sz="2200" dirty="0" smtClean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14697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ఎవరెవరు ఉపయోగించారు?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64" y="2050867"/>
            <a:ext cx="10406699" cy="461119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70000"/>
              </a:lnSpc>
            </a:pPr>
            <a:r>
              <a:rPr lang="te-IN" sz="4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తెలుగు  భాగవతం  </a:t>
            </a:r>
            <a:r>
              <a:rPr lang="en-US" sz="2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[http://telugubhagavatam.org/]:</a:t>
            </a:r>
          </a:p>
          <a:p>
            <a:pPr lvl="1">
              <a:lnSpc>
                <a:spcPct val="160000"/>
              </a:lnSpc>
            </a:pP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బమ్మెర పోతన వ్రాసిన తెలుగు భాగవతమును శ్రీ ఊలపల్లి సాంబశివరావుగారు డిజిటైజ్ చేసారు. </a:t>
            </a:r>
            <a:endParaRPr lang="en-US" sz="2600" dirty="0" smtClean="0">
              <a:latin typeface="RamaneeyaWin" pitchFamily="2" charset="0"/>
              <a:cs typeface="RamaneeyaWin" pitchFamily="2" charset="0"/>
            </a:endParaRPr>
          </a:p>
          <a:p>
            <a:pPr lvl="1">
              <a:lnSpc>
                <a:spcPct val="160000"/>
              </a:lnSpc>
            </a:pP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దానిలోని  9000+ పైగా గల పద్యాలలోని  అక్షర దోషాలను</a:t>
            </a:r>
            <a:r>
              <a:rPr lang="en-US" sz="26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పసిగట్టడం లో ప్రధాన పాత్ర </a:t>
            </a: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3200" baseline="30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te-IN" sz="5300" dirty="0" smtClean="0">
                <a:latin typeface="RamaneeyaWin" pitchFamily="2" charset="0"/>
                <a:cs typeface="RamaneeyaWin" pitchFamily="2" charset="0"/>
              </a:rPr>
              <a:t>  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పోషించింది.</a:t>
            </a:r>
            <a:endParaRPr lang="en-US" sz="2600" dirty="0" smtClean="0">
              <a:latin typeface="RamaneeyaWin" pitchFamily="2" charset="0"/>
              <a:cs typeface="RamaneeyaWin" pitchFamily="2" charset="0"/>
            </a:endParaRPr>
          </a:p>
          <a:p>
            <a:pPr lvl="1">
              <a:lnSpc>
                <a:spcPct val="160000"/>
              </a:lnSpc>
            </a:pPr>
            <a:r>
              <a:rPr lang="en-US" sz="30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3000" dirty="0" smtClean="0">
                <a:latin typeface="RamaneeyaWin" pitchFamily="2" charset="0"/>
                <a:cs typeface="RamaneeyaWin" pitchFamily="2" charset="0"/>
              </a:rPr>
              <a:t>ప్రచురణ రంగం  నుండి </a:t>
            </a:r>
            <a:r>
              <a:rPr lang="te-IN" sz="3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మొదటి వాడుకరి</a:t>
            </a:r>
            <a:endParaRPr lang="en-US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14697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ఎవరెవరు ఉపయోగించారు?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65" y="2050867"/>
            <a:ext cx="9224312" cy="461119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te-IN" sz="35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శ్రీమతి లక్ష్మీదేవిగారు </a:t>
            </a:r>
            <a:r>
              <a:rPr lang="en-US" sz="35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- </a:t>
            </a:r>
            <a:r>
              <a:rPr lang="te-IN" sz="35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మాలతీమాధవం , మందాకిని </a:t>
            </a:r>
            <a:r>
              <a:rPr lang="en-US" sz="13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[https://www.blogger.com/profile/01955992709223887713]</a:t>
            </a:r>
            <a:endParaRPr lang="en-US" sz="16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  <a:p>
            <a:pPr lvl="1">
              <a:lnSpc>
                <a:spcPct val="170000"/>
              </a:lnSpc>
            </a:pPr>
            <a:r>
              <a:rPr lang="te-IN" sz="3000" dirty="0" smtClean="0">
                <a:latin typeface="RamaneeyaWin" pitchFamily="2" charset="0"/>
                <a:cs typeface="RamaneeyaWin" pitchFamily="2" charset="0"/>
              </a:rPr>
              <a:t>గత ఐదు నెలలుగా[డిసెంబరు-2013 నుండి] వివిధ  బ్లాగులలో తను వ్రాసిన పద్యాలను సరిచూసుకోవడానికి , కొత్త ఛందోరీతులను ఉత్సాహంతో  నేర్చుకోవడానికి </a:t>
            </a: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3200" baseline="30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te-IN" sz="3000" dirty="0" smtClean="0">
                <a:latin typeface="RamaneeyaWin" pitchFamily="2" charset="0"/>
                <a:cs typeface="RamaneeyaWin" pitchFamily="2" charset="0"/>
              </a:rPr>
              <a:t> ను  పూర్తిస్థాయిలో ఉపయోగించుకొంటున్నారు.</a:t>
            </a:r>
            <a:endParaRPr lang="en-US" sz="3000" dirty="0" smtClean="0">
              <a:latin typeface="RamaneeyaWin" pitchFamily="2" charset="0"/>
              <a:cs typeface="RamaneeyaWin" pitchFamily="2" charset="0"/>
            </a:endParaRPr>
          </a:p>
          <a:p>
            <a:pPr lvl="1">
              <a:lnSpc>
                <a:spcPct val="170000"/>
              </a:lnSpc>
            </a:pPr>
            <a:r>
              <a:rPr lang="te-IN" sz="3000" dirty="0" smtClean="0">
                <a:latin typeface="RamaneeyaWin" pitchFamily="2" charset="0"/>
                <a:cs typeface="RamaneeyaWin" pitchFamily="2" charset="0"/>
              </a:rPr>
              <a:t>రచనా రంగం నుండి </a:t>
            </a:r>
            <a:r>
              <a:rPr lang="te-IN" sz="35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మొదటి వాడుకరి</a:t>
            </a:r>
            <a:endParaRPr lang="en-US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14697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ఎవరెవరు సహాయ పడ్దారు?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65" y="2050867"/>
            <a:ext cx="9224312" cy="461119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te-IN" sz="2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శ్రీ </a:t>
            </a:r>
            <a:r>
              <a:rPr lang="en-US" sz="2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K.</a:t>
            </a:r>
            <a:r>
              <a:rPr lang="te-IN" sz="2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నాగ భూషణరావు గారు</a:t>
            </a:r>
            <a:r>
              <a:rPr lang="en-US" sz="2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-</a:t>
            </a:r>
            <a:r>
              <a:rPr lang="te-IN" sz="2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ఆంధ్రభారతి</a:t>
            </a:r>
            <a:r>
              <a:rPr lang="en-US" sz="2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 </a:t>
            </a:r>
            <a:r>
              <a:rPr lang="en-US" sz="16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[http://www.andhrabharati.com/]</a:t>
            </a:r>
          </a:p>
          <a:p>
            <a:pPr lvl="1">
              <a:lnSpc>
                <a:spcPct val="170000"/>
              </a:lnSpc>
            </a:pPr>
            <a:r>
              <a:rPr lang="te-IN" sz="3000" dirty="0" smtClean="0">
                <a:latin typeface="RamaneeyaWin" pitchFamily="2" charset="0"/>
                <a:cs typeface="RamaneeyaWin" pitchFamily="2" charset="0"/>
              </a:rPr>
              <a:t>ఆంధ్రభారతి అనే  ప్రముఖ తెలుగు సాహిత్య వెబ్‌సైట్ నిర్వాహకులు.  పాత తెలుగు  సాహిత్యమును(శతకములను,గ్రంధములను,నాటకాలు,కవితలు</a:t>
            </a:r>
            <a:r>
              <a:rPr lang="en-US" sz="3000" dirty="0" smtClean="0">
                <a:latin typeface="RamaneeyaWin" pitchFamily="2" charset="0"/>
                <a:cs typeface="RamaneeyaWin" pitchFamily="2" charset="0"/>
              </a:rPr>
              <a:t>, </a:t>
            </a:r>
            <a:r>
              <a:rPr lang="te-IN" sz="3000" dirty="0" smtClean="0">
                <a:latin typeface="RamaneeyaWin" pitchFamily="2" charset="0"/>
                <a:cs typeface="RamaneeyaWin" pitchFamily="2" charset="0"/>
              </a:rPr>
              <a:t>నిఘంటువులను ) డిజిటైజ్  చేసారు,చేస్తున్నారు.</a:t>
            </a:r>
            <a:endParaRPr lang="en-US" sz="3000" dirty="0" smtClean="0">
              <a:latin typeface="RamaneeyaWin" pitchFamily="2" charset="0"/>
              <a:cs typeface="RamaneeyaWin" pitchFamily="2" charset="0"/>
            </a:endParaRPr>
          </a:p>
          <a:p>
            <a:pPr lvl="1">
              <a:lnSpc>
                <a:spcPct val="170000"/>
              </a:lnSpc>
            </a:pPr>
            <a:r>
              <a:rPr lang="te-IN" sz="3000" dirty="0" smtClean="0">
                <a:latin typeface="RamaneeyaWin" pitchFamily="2" charset="0"/>
                <a:cs typeface="RamaneeyaWin" pitchFamily="2" charset="0"/>
              </a:rPr>
              <a:t>నా దగ్గర లేని ఎన్నో ఉదాహరణలను సేకరించి ,</a:t>
            </a:r>
            <a:r>
              <a:rPr lang="en-US" sz="30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3000" dirty="0" smtClean="0">
                <a:latin typeface="RamaneeyaWin" pitchFamily="2" charset="0"/>
                <a:cs typeface="RamaneeyaWin" pitchFamily="2" charset="0"/>
              </a:rPr>
              <a:t>ప్రతీ పద్య లక్షణాలను వ్యక్తిగతంగా సరిచూసి  వ్యక్తిగతంగా ఉదాహరణ పద్యాలలోని అక్షర దోషాలను సరిదిద్ది ఇచ్చినారు.</a:t>
            </a:r>
            <a:endParaRPr lang="en-US" sz="3000" dirty="0" smtClean="0">
              <a:latin typeface="RamaneeyaWin" pitchFamily="2" charset="0"/>
              <a:cs typeface="RamaneeyaWin" pitchFamily="2" charset="0"/>
            </a:endParaRPr>
          </a:p>
          <a:p>
            <a:pPr lvl="1">
              <a:lnSpc>
                <a:spcPct val="170000"/>
              </a:lnSpc>
            </a:pPr>
            <a:r>
              <a:rPr lang="te-IN" sz="3000" dirty="0" smtClean="0">
                <a:latin typeface="RamaneeyaWin" pitchFamily="2" charset="0"/>
                <a:cs typeface="RamaneeyaWin" pitchFamily="2" charset="0"/>
              </a:rPr>
              <a:t>ప్రచురణ రంగం నుండి </a:t>
            </a:r>
            <a:endParaRPr lang="en-US" sz="24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14697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ఎవరెవరు సహాయ పడ్దారు?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65" y="2050867"/>
            <a:ext cx="9224312" cy="461119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te-IN" sz="2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శ్రీ జెజ్జాల కృష్ణ మోహన రావు గారు: </a:t>
            </a:r>
            <a:endParaRPr lang="en-US" sz="28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  <a:p>
            <a:pPr lvl="1">
              <a:lnSpc>
                <a:spcPct val="170000"/>
              </a:lnSpc>
            </a:pP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వీరు తెలుగు ఛందస్సుపై చేసిన పరిశోధనకు గాను </a:t>
            </a:r>
            <a:r>
              <a:rPr lang="en-US" sz="2800" dirty="0" smtClean="0">
                <a:latin typeface="RamaneeyaWin" pitchFamily="2" charset="0"/>
                <a:cs typeface="RamaneeyaWin" pitchFamily="2" charset="0"/>
              </a:rPr>
              <a:t>C.P.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బ్రౌన్ అవార్డును అందుకున్నారు.</a:t>
            </a:r>
            <a:endParaRPr lang="en-US" sz="2800" dirty="0" smtClean="0">
              <a:latin typeface="RamaneeyaWin" pitchFamily="2" charset="0"/>
              <a:cs typeface="RamaneeyaWin" pitchFamily="2" charset="0"/>
            </a:endParaRPr>
          </a:p>
          <a:p>
            <a:pPr lvl="1">
              <a:lnSpc>
                <a:spcPct val="170000"/>
              </a:lnSpc>
            </a:pP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 అంతర్జాలంలో ఎన్నో విశేషమైన వ్యాసాలు ఛందస్సుపై వ్రాసి అందించినారు.</a:t>
            </a:r>
            <a:endParaRPr lang="en-US" sz="2800" dirty="0" smtClean="0">
              <a:latin typeface="RamaneeyaWin" pitchFamily="2" charset="0"/>
              <a:cs typeface="RamaneeyaWin" pitchFamily="2" charset="0"/>
            </a:endParaRPr>
          </a:p>
          <a:p>
            <a:pPr lvl="2">
              <a:lnSpc>
                <a:spcPct val="170000"/>
              </a:lnSpc>
            </a:pPr>
            <a:r>
              <a:rPr lang="te-IN" sz="2700" dirty="0" smtClean="0">
                <a:latin typeface="RamaneeyaWin" pitchFamily="2" charset="0"/>
                <a:cs typeface="RamaneeyaWin" pitchFamily="2" charset="0"/>
              </a:rPr>
              <a:t>ఈమాట </a:t>
            </a:r>
            <a:r>
              <a:rPr lang="en-US" sz="2700" dirty="0" smtClean="0">
                <a:latin typeface="RamaneeyaWin" pitchFamily="2" charset="0"/>
                <a:cs typeface="RamaneeyaWin" pitchFamily="2" charset="0"/>
              </a:rPr>
              <a:t>, </a:t>
            </a:r>
            <a:r>
              <a:rPr lang="te-IN" sz="2700" dirty="0" smtClean="0">
                <a:latin typeface="RamaneeyaWin" pitchFamily="2" charset="0"/>
                <a:cs typeface="RamaneeyaWin" pitchFamily="2" charset="0"/>
              </a:rPr>
              <a:t>తెలుగు ఛందస్సు</a:t>
            </a:r>
            <a:r>
              <a:rPr lang="en-US" sz="2700" dirty="0" smtClean="0">
                <a:latin typeface="RamaneeyaWin" pitchFamily="2" charset="0"/>
                <a:cs typeface="RamaneeyaWin" pitchFamily="2" charset="0"/>
              </a:rPr>
              <a:t> &amp; </a:t>
            </a:r>
            <a:r>
              <a:rPr lang="te-IN" sz="2700" dirty="0" smtClean="0">
                <a:latin typeface="RamaneeyaWin" pitchFamily="2" charset="0"/>
                <a:cs typeface="RamaneeyaWin" pitchFamily="2" charset="0"/>
              </a:rPr>
              <a:t>రచ్చబండ అనే వేదికలలో  అనేక వ్యాసాలను ప్రచురించినారు.</a:t>
            </a:r>
          </a:p>
          <a:p>
            <a:pPr lvl="1">
              <a:lnSpc>
                <a:spcPct val="170000"/>
              </a:lnSpc>
            </a:pPr>
            <a:r>
              <a:rPr lang="te-IN" sz="2900" dirty="0" smtClean="0">
                <a:latin typeface="RamaneeyaWin" pitchFamily="2" charset="0"/>
                <a:cs typeface="RamaneeyaWin" pitchFamily="2" charset="0"/>
              </a:rPr>
              <a:t>వీరు ఎన్నో కొత్త ఛందస్సులను కూడా తయారు చేసినారు.</a:t>
            </a:r>
            <a:endParaRPr lang="en-US" sz="2900" dirty="0" smtClean="0">
              <a:latin typeface="RamaneeyaWin" pitchFamily="2" charset="0"/>
              <a:cs typeface="RamaneeyaWin" pitchFamily="2" charset="0"/>
            </a:endParaRPr>
          </a:p>
          <a:p>
            <a:pPr lvl="1">
              <a:lnSpc>
                <a:spcPct val="170000"/>
              </a:lnSpc>
            </a:pPr>
            <a:r>
              <a:rPr lang="te-IN" sz="2900" dirty="0" smtClean="0">
                <a:latin typeface="RamaneeyaWin" pitchFamily="2" charset="0"/>
                <a:cs typeface="RamaneeyaWin" pitchFamily="2" charset="0"/>
              </a:rPr>
              <a:t> పద్య లక్షణాలు విపులంగా , సంపూర్ణంగా </a:t>
            </a:r>
            <a:r>
              <a:rPr lang="te-IN" sz="2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2800" baseline="30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te-IN" sz="2900" dirty="0" smtClean="0">
                <a:latin typeface="RamaneeyaWin" pitchFamily="2" charset="0"/>
                <a:cs typeface="RamaneeyaWin" pitchFamily="2" charset="0"/>
              </a:rPr>
              <a:t> లో ఎలా ఉండాలో  చెప్పి, సంస్కృత ఛందస్సులను నాకు పరిచయం చేసారు.</a:t>
            </a:r>
            <a:endParaRPr lang="en-US" sz="2900" dirty="0" smtClean="0">
              <a:latin typeface="RamaneeyaWin" pitchFamily="2" charset="0"/>
              <a:cs typeface="RamaneeyaWin" pitchFamily="2" charset="0"/>
            </a:endParaRPr>
          </a:p>
          <a:p>
            <a:pPr lvl="1">
              <a:lnSpc>
                <a:spcPct val="170000"/>
              </a:lnSpc>
            </a:pP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రచనా రంగం నుండి </a:t>
            </a:r>
            <a:endParaRPr lang="en-US" sz="20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  <a:p>
            <a:pPr lvl="1">
              <a:lnSpc>
                <a:spcPct val="170000"/>
              </a:lnSpc>
              <a:buNone/>
            </a:pPr>
            <a:endParaRPr lang="en-US" sz="2900" dirty="0" smtClean="0">
              <a:latin typeface="RamaneeyaWin" pitchFamily="2" charset="0"/>
              <a:cs typeface="RamaneeyaWin" pitchFamily="2" charset="0"/>
            </a:endParaRPr>
          </a:p>
          <a:p>
            <a:pPr lvl="1">
              <a:lnSpc>
                <a:spcPct val="170000"/>
              </a:lnSpc>
            </a:pPr>
            <a:endParaRPr lang="en-US" sz="2800" dirty="0" smtClean="0">
              <a:latin typeface="RamaneeyaWin" pitchFamily="2" charset="0"/>
              <a:cs typeface="RamaneeyaWin" pitchFamily="2" charset="0"/>
            </a:endParaRPr>
          </a:p>
          <a:p>
            <a:pPr lvl="1"/>
            <a:endParaRPr lang="en-US" sz="3000" dirty="0" smtClean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14697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ఎవరెవరు సహాయ పడ్దారు?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65" y="2050867"/>
            <a:ext cx="9224312" cy="4611190"/>
          </a:xfrm>
        </p:spPr>
        <p:txBody>
          <a:bodyPr>
            <a:normAutofit/>
          </a:bodyPr>
          <a:lstStyle/>
          <a:p>
            <a:pPr lvl="1"/>
            <a:r>
              <a:rPr lang="te-IN" sz="36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శ్రీ దర్భా అంబరీష గారు</a:t>
            </a:r>
            <a:r>
              <a:rPr lang="en-US" sz="36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:</a:t>
            </a:r>
            <a:r>
              <a:rPr lang="en-US" sz="2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 [http://adityafonts.com]</a:t>
            </a:r>
          </a:p>
          <a:p>
            <a:pPr lvl="2">
              <a:lnSpc>
                <a:spcPct val="170000"/>
              </a:lnSpc>
            </a:pP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ప్రింట్ మరియూ వెబ్ డిజైనింగ్ లో అపార అనుభవం ఉన్న </a:t>
            </a:r>
            <a:r>
              <a:rPr lang="en-US" sz="26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వీరు </a:t>
            </a:r>
            <a:r>
              <a:rPr lang="te-IN" sz="36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50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 కి పైగా  అద్భుతమైన</a:t>
            </a:r>
            <a:r>
              <a:rPr lang="en-US" sz="2600" dirty="0" smtClean="0">
                <a:latin typeface="RamaneeyaWin" pitchFamily="2" charset="0"/>
                <a:cs typeface="RamaneeyaWin" pitchFamily="2" charset="0"/>
              </a:rPr>
              <a:t>,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 రమ్యమైన</a:t>
            </a:r>
            <a:r>
              <a:rPr lang="en-US" sz="26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యునీకోడ్ ఫాంటులను తయారు చేసారు.</a:t>
            </a:r>
          </a:p>
          <a:p>
            <a:pPr lvl="2">
              <a:lnSpc>
                <a:spcPct val="170000"/>
              </a:lnSpc>
            </a:pP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  తెలుగు కు అనేక ఉపకరణాలను తయారు చేయడం లో నాకు ప్రేరణను </a:t>
            </a:r>
            <a:r>
              <a:rPr lang="en-US" sz="2600" dirty="0" smtClean="0">
                <a:latin typeface="RamaneeyaWin" pitchFamily="2" charset="0"/>
                <a:cs typeface="RamaneeyaWin" pitchFamily="2" charset="0"/>
              </a:rPr>
              <a:t>, 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అనేక సలహాలను ఇచ్చారు. </a:t>
            </a:r>
            <a:endParaRPr lang="en-US" sz="2600" dirty="0" smtClean="0">
              <a:latin typeface="RamaneeyaWin" pitchFamily="2" charset="0"/>
              <a:cs typeface="RamaneeyaWin" pitchFamily="2" charset="0"/>
            </a:endParaRPr>
          </a:p>
          <a:p>
            <a:pPr lvl="2">
              <a:lnSpc>
                <a:spcPct val="170000"/>
              </a:lnSpc>
            </a:pPr>
            <a:endParaRPr lang="en-US" sz="2600" dirty="0" smtClean="0">
              <a:latin typeface="RamaneeyaWin" pitchFamily="2" charset="0"/>
              <a:cs typeface="RamaneeyaWin" pitchFamily="2" charset="0"/>
            </a:endParaRPr>
          </a:p>
          <a:p>
            <a:pPr lvl="2">
              <a:lnSpc>
                <a:spcPct val="170000"/>
              </a:lnSpc>
            </a:pPr>
            <a:endParaRPr lang="en-US" sz="2600" dirty="0" smtClean="0">
              <a:latin typeface="RamaneeyaWin" pitchFamily="2" charset="0"/>
              <a:cs typeface="RamaneeyaWin" pitchFamily="2" charset="0"/>
            </a:endParaRPr>
          </a:p>
          <a:p>
            <a:pPr lvl="2">
              <a:lnSpc>
                <a:spcPct val="170000"/>
              </a:lnSpc>
            </a:pPr>
            <a:endParaRPr lang="en-US" sz="2600" dirty="0" smtClean="0">
              <a:latin typeface="RamaneeyaWin" pitchFamily="2" charset="0"/>
              <a:cs typeface="RamaneeyaWin" pitchFamily="2" charset="0"/>
            </a:endParaRPr>
          </a:p>
          <a:p>
            <a:pPr lvl="2">
              <a:lnSpc>
                <a:spcPct val="170000"/>
              </a:lnSpc>
            </a:pPr>
            <a:endParaRPr lang="en-US" sz="2600" dirty="0" smtClean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14697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ఎందరో మహాను భావులు</a:t>
            </a:r>
            <a:r>
              <a:rPr lang="en-US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..!!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65" y="2050867"/>
            <a:ext cx="9224312" cy="4611190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70000"/>
              </a:lnSpc>
            </a:pP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శ్రీ మల్లిన నరసింహరావు గారు </a:t>
            </a:r>
            <a:endParaRPr lang="en-US" sz="2800" dirty="0" smtClean="0">
              <a:latin typeface="RamaneeyaWin" pitchFamily="2" charset="0"/>
              <a:cs typeface="RamaneeyaWin" pitchFamily="2" charset="0"/>
            </a:endParaRPr>
          </a:p>
          <a:p>
            <a:pPr lvl="1">
              <a:lnSpc>
                <a:spcPct val="170000"/>
              </a:lnSpc>
            </a:pP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శ్రీ రాకేశ్వర్ గారు</a:t>
            </a:r>
          </a:p>
          <a:p>
            <a:pPr lvl="1">
              <a:lnSpc>
                <a:spcPct val="170000"/>
              </a:lnSpc>
            </a:pP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శ్రీ మురళీ కోరిమిల్లి</a:t>
            </a:r>
          </a:p>
          <a:p>
            <a:pPr lvl="1">
              <a:lnSpc>
                <a:spcPct val="170000"/>
              </a:lnSpc>
            </a:pP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చిరంజీవులు ఫణి ప్రదీపు(అర్జును)</a:t>
            </a:r>
            <a:r>
              <a:rPr lang="en-US" sz="2800" dirty="0" smtClean="0">
                <a:latin typeface="RamaneeyaWin" pitchFamily="2" charset="0"/>
                <a:cs typeface="RamaneeyaWin" pitchFamily="2" charset="0"/>
              </a:rPr>
              <a:t>, 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సందీపు </a:t>
            </a:r>
            <a:endParaRPr lang="en-US" sz="2800" dirty="0" smtClean="0">
              <a:latin typeface="RamaneeyaWin" pitchFamily="2" charset="0"/>
              <a:cs typeface="RamaneeyaWin" pitchFamily="2" charset="0"/>
            </a:endParaRPr>
          </a:p>
          <a:p>
            <a:pPr lvl="1">
              <a:lnSpc>
                <a:spcPct val="170000"/>
              </a:lnSpc>
            </a:pP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నా శ్రీమతి అనురాధ</a:t>
            </a:r>
            <a:endParaRPr lang="en-US" sz="2800" dirty="0" smtClean="0">
              <a:latin typeface="RamaneeyaWin" pitchFamily="2" charset="0"/>
              <a:cs typeface="RamaneeyaWin" pitchFamily="2" charset="0"/>
            </a:endParaRPr>
          </a:p>
          <a:p>
            <a:pPr lvl="1">
              <a:lnSpc>
                <a:spcPct val="170000"/>
              </a:lnSpc>
            </a:pP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ఇంకా ఎందరో</a:t>
            </a:r>
            <a:r>
              <a:rPr lang="en-US" sz="2800" dirty="0" smtClean="0">
                <a:latin typeface="RamaneeyaWin" pitchFamily="2" charset="0"/>
                <a:cs typeface="RamaneeyaWin" pitchFamily="2" charset="0"/>
              </a:rPr>
              <a:t>…!!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మీనుంచి నేను ఏమి ఆశిస్తున్నాను</a:t>
            </a:r>
            <a:r>
              <a:rPr lang="en-US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?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4813" y="1427019"/>
            <a:ext cx="10475575" cy="4614344"/>
          </a:xfrm>
        </p:spPr>
        <p:txBody>
          <a:bodyPr>
            <a:noAutofit/>
          </a:bodyPr>
          <a:lstStyle/>
          <a:p>
            <a:r>
              <a:rPr lang="te-IN" sz="1600" dirty="0" smtClean="0">
                <a:latin typeface="RamaneeyaWin" pitchFamily="2" charset="0"/>
                <a:cs typeface="RamaneeyaWin" pitchFamily="2" charset="0"/>
              </a:rPr>
              <a:t>మీరు </a:t>
            </a:r>
            <a:r>
              <a:rPr lang="te-IN" sz="2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పద్య రచయితా</a:t>
            </a:r>
            <a:r>
              <a:rPr lang="en-US" sz="2800" dirty="0" smtClean="0">
                <a:solidFill>
                  <a:srgbClr val="FF0000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?</a:t>
            </a:r>
          </a:p>
          <a:p>
            <a:pPr lvl="1"/>
            <a:r>
              <a:rPr lang="te-IN" sz="1400" dirty="0" smtClean="0">
                <a:latin typeface="RamaneeyaWin" pitchFamily="2" charset="0"/>
                <a:cs typeface="RamaneeyaWin" pitchFamily="2" charset="0"/>
              </a:rPr>
              <a:t>ఈ పరికర </a:t>
            </a:r>
            <a:r>
              <a:rPr lang="te-IN" sz="2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అభివృధ్ధి</a:t>
            </a:r>
            <a:r>
              <a:rPr lang="te-IN" sz="1400" dirty="0" smtClean="0">
                <a:latin typeface="RamaneeyaWin" pitchFamily="2" charset="0"/>
                <a:cs typeface="RamaneeyaWin" pitchFamily="2" charset="0"/>
              </a:rPr>
              <a:t>లో మీలాంటి వారు పాలుపంచుకుంటే ముందు తరాలకు పద్య సాహిత్య ప్రక్రియను అందించడంలో మన</a:t>
            </a:r>
            <a:r>
              <a:rPr lang="en-US" sz="14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1400" dirty="0" smtClean="0">
                <a:latin typeface="RamaneeyaWin" pitchFamily="2" charset="0"/>
                <a:cs typeface="RamaneeyaWin" pitchFamily="2" charset="0"/>
              </a:rPr>
              <a:t>ప్రయత్నం చేయవచ్చు.</a:t>
            </a:r>
            <a:endParaRPr lang="en-US" sz="14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1600" dirty="0" smtClean="0">
                <a:latin typeface="RamaneeyaWin" pitchFamily="2" charset="0"/>
                <a:cs typeface="RamaneeyaWin" pitchFamily="2" charset="0"/>
              </a:rPr>
              <a:t>మీరు</a:t>
            </a:r>
            <a:r>
              <a:rPr lang="te-IN" sz="1600" dirty="0" smtClean="0">
                <a:solidFill>
                  <a:srgbClr val="FF0000"/>
                </a:solidFill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పత్రికా రంగానికి </a:t>
            </a:r>
            <a:r>
              <a:rPr lang="te-IN" sz="1600" dirty="0" smtClean="0">
                <a:latin typeface="RamaneeyaWin" pitchFamily="2" charset="0"/>
                <a:cs typeface="RamaneeyaWin" pitchFamily="2" charset="0"/>
              </a:rPr>
              <a:t>చెందినవారా</a:t>
            </a:r>
            <a:r>
              <a:rPr lang="en-US" sz="1600" dirty="0" smtClean="0">
                <a:solidFill>
                  <a:srgbClr val="FF0000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 </a:t>
            </a:r>
            <a:r>
              <a:rPr lang="en-US" sz="2800" dirty="0" smtClean="0">
                <a:solidFill>
                  <a:srgbClr val="FF0000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?</a:t>
            </a:r>
          </a:p>
          <a:p>
            <a:pPr lvl="1"/>
            <a:r>
              <a:rPr lang="te-IN" dirty="0" smtClean="0">
                <a:latin typeface="RamaneeyaWin" pitchFamily="2" charset="0"/>
                <a:cs typeface="RamaneeyaWin" pitchFamily="2" charset="0"/>
              </a:rPr>
              <a:t>దీనిని సాహిత్యరంగానికి పరిచయం చేయడం లో భాగంకండి.</a:t>
            </a:r>
            <a:endParaRPr lang="en-US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dirty="0" smtClean="0">
                <a:latin typeface="RamaneeyaWin" pitchFamily="2" charset="0"/>
                <a:cs typeface="RamaneeyaWin" pitchFamily="2" charset="0"/>
              </a:rPr>
              <a:t>మీరు </a:t>
            </a:r>
            <a:r>
              <a:rPr lang="te-IN" sz="2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సాహిత్య అభిమానా</a:t>
            </a:r>
            <a:r>
              <a:rPr lang="en-US" dirty="0" smtClean="0">
                <a:solidFill>
                  <a:srgbClr val="FF0000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 </a:t>
            </a:r>
            <a:r>
              <a:rPr lang="en-US" sz="2800" dirty="0" smtClean="0">
                <a:solidFill>
                  <a:srgbClr val="FF0000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?</a:t>
            </a:r>
          </a:p>
          <a:p>
            <a:pPr lvl="1"/>
            <a:r>
              <a:rPr lang="te-IN" sz="1400" dirty="0" smtClean="0">
                <a:latin typeface="RamaneeyaWin" pitchFamily="2" charset="0"/>
                <a:cs typeface="RamaneeyaWin" pitchFamily="2" charset="0"/>
              </a:rPr>
              <a:t>పద్య సాహిత్యాన్ని కూడా ముందు తరాలకు అందించే ఈ  ప్రయత్నం లో భాగస్వాములుకండి.</a:t>
            </a:r>
            <a:endParaRPr lang="en-US" sz="14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1600" dirty="0" smtClean="0">
                <a:latin typeface="RamaneeyaWin" pitchFamily="2" charset="0"/>
                <a:cs typeface="RamaneeyaWin" pitchFamily="2" charset="0"/>
              </a:rPr>
              <a:t>మీరు </a:t>
            </a:r>
            <a:r>
              <a:rPr lang="te-IN" sz="2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ప్రచురణకర్తా</a:t>
            </a:r>
            <a:r>
              <a:rPr lang="en-US" sz="2800" dirty="0" smtClean="0">
                <a:solidFill>
                  <a:srgbClr val="FF0000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 ? </a:t>
            </a:r>
          </a:p>
          <a:p>
            <a:pPr lvl="1"/>
            <a:r>
              <a:rPr lang="te-IN" dirty="0" smtClean="0">
                <a:latin typeface="RamaneeyaWin" pitchFamily="2" charset="0"/>
                <a:cs typeface="RamaneeyaWin" pitchFamily="2" charset="0"/>
              </a:rPr>
              <a:t>మీరు ప్రచురించబోయే పద్యసాహిత్యాన్ని </a:t>
            </a:r>
            <a:r>
              <a:rPr lang="te-IN" sz="2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2800" baseline="30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te-IN" sz="2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 </a:t>
            </a:r>
            <a:r>
              <a:rPr lang="te-IN" dirty="0" smtClean="0">
                <a:latin typeface="RamaneeyaWin" pitchFamily="2" charset="0"/>
                <a:cs typeface="RamaneeyaWin" pitchFamily="2" charset="0"/>
              </a:rPr>
              <a:t>తో సరిజూసుకోండి</a:t>
            </a:r>
            <a:r>
              <a:rPr lang="en-US" dirty="0" smtClean="0">
                <a:latin typeface="RamaneeyaWin" pitchFamily="2" charset="0"/>
                <a:cs typeface="RamaneeyaWin" pitchFamily="2" charset="0"/>
              </a:rPr>
              <a:t>.</a:t>
            </a:r>
            <a:r>
              <a:rPr lang="te-IN" dirty="0" smtClean="0">
                <a:latin typeface="RamaneeyaWin" pitchFamily="2" charset="0"/>
                <a:cs typeface="RamaneeyaWin" pitchFamily="2" charset="0"/>
              </a:rPr>
              <a:t>.</a:t>
            </a:r>
            <a:endParaRPr lang="en-US" sz="24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  <a:p>
            <a:r>
              <a:rPr lang="te-IN" sz="1600" dirty="0" smtClean="0">
                <a:latin typeface="RamaneeyaWin" pitchFamily="2" charset="0"/>
                <a:cs typeface="RamaneeyaWin" pitchFamily="2" charset="0"/>
              </a:rPr>
              <a:t>మీరు </a:t>
            </a:r>
            <a:r>
              <a:rPr lang="te-IN" sz="2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మరేమైనా</a:t>
            </a:r>
            <a:endParaRPr lang="en-US" sz="28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  <a:p>
            <a:pPr lvl="1"/>
            <a:r>
              <a:rPr lang="te-IN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2800" baseline="30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en-US" sz="2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 </a:t>
            </a:r>
            <a:r>
              <a:rPr lang="te-IN" sz="1400" dirty="0" smtClean="0">
                <a:latin typeface="RamaneeyaWin" pitchFamily="2" charset="0"/>
                <a:cs typeface="RamaneeyaWin" pitchFamily="2" charset="0"/>
              </a:rPr>
              <a:t>గురించి పది మందికి మీబ్లాగు ద్వారానో , మరోలానో చెప్పండి. </a:t>
            </a:r>
            <a:endParaRPr lang="en-US" sz="1400" dirty="0" smtClean="0">
              <a:latin typeface="RamaneeyaWin" pitchFamily="2" charset="0"/>
              <a:cs typeface="RamaneeyaWin" pitchFamily="2" charset="0"/>
            </a:endParaRPr>
          </a:p>
          <a:p>
            <a:pPr lvl="1"/>
            <a:r>
              <a:rPr lang="te-IN" sz="1400" dirty="0" smtClean="0">
                <a:latin typeface="RamaneeyaWin" pitchFamily="2" charset="0"/>
                <a:cs typeface="RamaneeyaWin" pitchFamily="2" charset="0"/>
              </a:rPr>
              <a:t>పద్య సాహిత్యానికి పూర్వ వైభవాన్ని తెద్దాం</a:t>
            </a:r>
            <a:r>
              <a:rPr lang="en-US" sz="1400" dirty="0" smtClean="0">
                <a:latin typeface="RamaneeyaWin" pitchFamily="2" charset="0"/>
                <a:cs typeface="RamaneeyaWin" pitchFamily="2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e-IN" sz="88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ఛందస్సు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772952" cy="3880773"/>
          </a:xfrm>
        </p:spPr>
        <p:txBody>
          <a:bodyPr>
            <a:normAutofit/>
          </a:bodyPr>
          <a:lstStyle/>
          <a:p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పద్యాలను వ్రాయడానికి ఉపయోగించే విధానాన్ని </a:t>
            </a:r>
            <a:r>
              <a:rPr lang="te-IN" sz="36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ఛందస్సు</a:t>
            </a:r>
            <a:r>
              <a:rPr lang="te-IN" sz="36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అంటారు</a:t>
            </a:r>
            <a:r>
              <a:rPr lang="en-US" sz="2800" dirty="0" smtClean="0">
                <a:latin typeface="RamaneeyaWin" pitchFamily="2" charset="0"/>
                <a:cs typeface="RamaneeyaWin" pitchFamily="2" charset="0"/>
              </a:rPr>
              <a:t>.</a:t>
            </a:r>
          </a:p>
          <a:p>
            <a:r>
              <a:rPr lang="en-US" sz="28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36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ఛందస్సు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ను మొట్టమొదట సంస్కృతములో రచించిన వేదాలలో ఉపయోగించారు. </a:t>
            </a:r>
            <a:endParaRPr lang="en-US" sz="28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వేదముల యొక్క అంగములనబడు ఆరు వేదాంగములలో </a:t>
            </a:r>
            <a:r>
              <a:rPr lang="te-IN" sz="36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ఛందస్సు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 కూడా</a:t>
            </a:r>
            <a:r>
              <a:rPr lang="en-US" sz="28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ఒకటి</a:t>
            </a:r>
            <a:r>
              <a:rPr lang="en-US" sz="2800" dirty="0" smtClean="0">
                <a:latin typeface="RamaneeyaWin" pitchFamily="2" charset="0"/>
                <a:cs typeface="RamaneeyaWin" pitchFamily="2" charset="0"/>
              </a:rPr>
              <a:t>.</a:t>
            </a:r>
            <a:endParaRPr lang="en-US" sz="2800" dirty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14697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అంకితం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411" y="762394"/>
            <a:ext cx="9224312" cy="4611190"/>
          </a:xfrm>
        </p:spPr>
        <p:txBody>
          <a:bodyPr anchor="ctr">
            <a:normAutofit/>
          </a:bodyPr>
          <a:lstStyle/>
          <a:p>
            <a:pPr>
              <a:lnSpc>
                <a:spcPct val="170000"/>
              </a:lnSpc>
            </a:pP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ఆధునిక తెలుగు సాహిత్య యుగకర్త శ్రీశ్రీ సాహిత్యంపై పరిశోధన చేసి</a:t>
            </a:r>
            <a:r>
              <a:rPr lang="en-US" sz="3200" dirty="0" smtClean="0">
                <a:latin typeface="RamaneeyaWin" pitchFamily="2" charset="0"/>
                <a:cs typeface="RamaneeyaWin" pitchFamily="2" charset="0"/>
              </a:rPr>
              <a:t>,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బాల సాహిత్యంలో</a:t>
            </a:r>
            <a:r>
              <a:rPr lang="en-US" sz="32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దక్షిణ భారత దేశ పుస్తక అవార్డు(1965</a:t>
            </a:r>
            <a:r>
              <a:rPr lang="en-US" sz="3200" dirty="0" smtClean="0">
                <a:latin typeface="RamaneeyaWin" pitchFamily="2" charset="0"/>
                <a:cs typeface="RamaneeyaWin" pitchFamily="2" charset="0"/>
              </a:rPr>
              <a:t>)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పొందిన</a:t>
            </a:r>
            <a:r>
              <a:rPr lang="en-US" sz="32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 మా పెద్దనాన్న గారు </a:t>
            </a:r>
            <a:r>
              <a:rPr lang="en-US" sz="32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శ్రీ మిరియాల రామకృష్ణ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గారికి </a:t>
            </a:r>
            <a:r>
              <a:rPr lang="te-IN" sz="3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3200" baseline="30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 అంకితం</a:t>
            </a: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207" y="207818"/>
            <a:ext cx="8596668" cy="1114697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సంప్రదింపులు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65" y="1524394"/>
            <a:ext cx="9224312" cy="4611190"/>
          </a:xfrm>
        </p:spPr>
        <p:txBody>
          <a:bodyPr anchor="ctr"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Email me at </a:t>
            </a:r>
            <a:r>
              <a:rPr lang="en-US" sz="3000" dirty="0" smtClean="0"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m.dileep@gmail.com </a:t>
            </a:r>
          </a:p>
          <a:p>
            <a:pPr>
              <a:lnSpc>
                <a:spcPct val="170000"/>
              </a:lnSpc>
            </a:pP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Call me at </a:t>
            </a:r>
            <a:r>
              <a:rPr lang="en-US" sz="3000" dirty="0" smtClean="0"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+91-8978559072</a:t>
            </a:r>
          </a:p>
          <a:p>
            <a:pPr>
              <a:lnSpc>
                <a:spcPct val="170000"/>
              </a:lnSpc>
            </a:pP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Visit my blog at </a:t>
            </a: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  <a:hlinkClick r:id="rId3"/>
              </a:rPr>
              <a:t>http://mdileep.wordpress.com</a:t>
            </a:r>
            <a:endParaRPr lang="en-US" sz="3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lnSpc>
                <a:spcPct val="170000"/>
              </a:lnSpc>
            </a:pPr>
            <a:r>
              <a:rPr lang="en-US" sz="3000" dirty="0" smtClean="0">
                <a:latin typeface="Tahoma" pitchFamily="34" charset="0"/>
                <a:ea typeface="Tahoma" pitchFamily="34" charset="0"/>
                <a:cs typeface="Tahoma" pitchFamily="34" charset="0"/>
                <a:hlinkClick r:id="rId4"/>
              </a:rPr>
              <a:t>http://chandam.apphb.com</a:t>
            </a:r>
            <a:r>
              <a:rPr lang="en-US" sz="3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</a:t>
            </a:r>
          </a:p>
          <a:p>
            <a:pPr lvl="1">
              <a:lnSpc>
                <a:spcPct val="170000"/>
              </a:lnSpc>
            </a:pPr>
            <a:r>
              <a:rPr lang="en-US" sz="3000" dirty="0" smtClean="0"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http://www.miriyala.in</a:t>
            </a:r>
            <a:endParaRPr lang="en-US" sz="30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170000"/>
              </a:lnSpc>
            </a:pP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Google: </a:t>
            </a:r>
            <a:r>
              <a:rPr lang="en-US" sz="3000" dirty="0" smtClean="0"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Dileep Miriyala </a:t>
            </a: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or </a:t>
            </a:r>
            <a:r>
              <a:rPr lang="te-IN" sz="3000" dirty="0" smtClean="0">
                <a:latin typeface="Tahoma" pitchFamily="34" charset="0"/>
                <a:ea typeface="Tahoma" pitchFamily="34" charset="0"/>
                <a:cs typeface="RamaneeyaWin" pitchFamily="2" charset="0"/>
                <a:hlinkClick r:id="rId2"/>
              </a:rPr>
              <a:t>దిలీపు మిరియాల </a:t>
            </a:r>
          </a:p>
          <a:p>
            <a:pPr>
              <a:lnSpc>
                <a:spcPct val="170000"/>
              </a:lnSpc>
            </a:pPr>
            <a:r>
              <a:rPr lang="en-US" sz="3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Face book </a:t>
            </a:r>
            <a:r>
              <a:rPr lang="en-US" sz="3000" dirty="0" smtClean="0"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Dileep. Miriyala</a:t>
            </a:r>
          </a:p>
          <a:p>
            <a:pPr>
              <a:lnSpc>
                <a:spcPct val="170000"/>
              </a:lnSpc>
            </a:pPr>
            <a:endParaRPr lang="en-US" sz="3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0354" y="1845461"/>
            <a:ext cx="8596668" cy="1826581"/>
          </a:xfrm>
        </p:spPr>
        <p:txBody>
          <a:bodyPr>
            <a:noAutofit/>
          </a:bodyPr>
          <a:lstStyle/>
          <a:p>
            <a:r>
              <a:rPr lang="te-IN" sz="72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7200" baseline="30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te-IN" sz="72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 ఇలా పని చేస్తుంది.</a:t>
            </a:r>
            <a:endParaRPr lang="en-US" sz="72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RamaneeyaWin" pitchFamily="2" charset="0"/>
                <a:cs typeface="RamaneeyaWin" pitchFamily="2" charset="0"/>
                <a:hlinkClick r:id="rId2"/>
              </a:rPr>
              <a:t>http://chandam.apphb.com</a:t>
            </a:r>
            <a:r>
              <a:rPr lang="en-US" dirty="0" smtClean="0">
                <a:latin typeface="RamaneeyaWin" pitchFamily="2" charset="0"/>
                <a:cs typeface="RamaneeyaWin" pitchFamily="2" charset="0"/>
              </a:rPr>
              <a:t>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07887" y="3395118"/>
            <a:ext cx="7329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te-IN" dirty="0" smtClean="0">
              <a:latin typeface="RamaneeyaWin" pitchFamily="2" charset="0"/>
              <a:cs typeface="RamaneeyaWin" pitchFamily="2" charset="0"/>
            </a:endParaRPr>
          </a:p>
          <a:p>
            <a:pPr algn="r"/>
            <a:r>
              <a:rPr lang="te-I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maneeyaWin" pitchFamily="2" charset="0"/>
                <a:cs typeface="RamaneeyaWin" pitchFamily="2" charset="0"/>
              </a:rPr>
              <a:t>ఛందం</a:t>
            </a:r>
            <a:r>
              <a:rPr lang="te-IN" sz="2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maneeyaWin" pitchFamily="2" charset="0"/>
                <a:cs typeface="RamaneeyaWin" pitchFamily="2" charset="0"/>
              </a:rPr>
              <a:t>©</a:t>
            </a:r>
            <a:r>
              <a:rPr lang="te-I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maneeyaWin" pitchFamily="2" charset="0"/>
                <a:cs typeface="RamaneeyaWin" pitchFamily="2" charset="0"/>
              </a:rPr>
              <a:t> తో పద్య సాహిత్యం మరింత రసమయం..!!</a:t>
            </a:r>
          </a:p>
          <a:p>
            <a:pPr algn="r"/>
            <a:endParaRPr lang="en-US" dirty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646219" y="1233058"/>
            <a:ext cx="5694218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 </a:t>
            </a:r>
            <a:r>
              <a:rPr lang="te-IN" sz="6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ఛందం</a:t>
            </a:r>
            <a:r>
              <a:rPr lang="te-IN" sz="6000" baseline="30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©</a:t>
            </a:r>
            <a:r>
              <a:rPr lang="te-IN" sz="6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  ముఖచిత్రం</a:t>
            </a:r>
            <a:endParaRPr lang="en-US" sz="60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837708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6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ఛందో గణనం</a:t>
            </a:r>
            <a:endParaRPr lang="en-US" sz="60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8713"/>
            <a:ext cx="12192000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11930"/>
            <a:ext cx="12192000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3837708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6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గణన ఫలితాలు</a:t>
            </a:r>
            <a:endParaRPr lang="en-US" sz="60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3837708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6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గణన ఫలితాలు</a:t>
            </a:r>
            <a:endParaRPr lang="en-US" sz="60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721907" y="2549236"/>
            <a:ext cx="6484361" cy="2281476"/>
          </a:xfrm>
          <a:prstGeom prst="wedgeRoundRectCallout">
            <a:avLst>
              <a:gd name="adj1" fmla="val -21688"/>
              <a:gd name="adj2" fmla="val -753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32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ఇక్కడ మనం  రెండవ పాదంలో  ఒక గణం తక్కువగా ఉండడాన్ని  </a:t>
            </a:r>
            <a:r>
              <a:rPr lang="te-IN" sz="32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ఛందం</a:t>
            </a:r>
            <a:r>
              <a:rPr lang="en-US" sz="3200" baseline="30000" dirty="0" smtClean="0"/>
              <a:t> ©</a:t>
            </a:r>
            <a:r>
              <a:rPr lang="te-IN" sz="32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సరిగ్గా  ఎత్తిచూపడాన్ని చూడవచ్చు.</a:t>
            </a:r>
            <a:endParaRPr lang="en-US" sz="3200" dirty="0" smtClean="0">
              <a:solidFill>
                <a:schemeClr val="accent1"/>
              </a:solidFill>
              <a:latin typeface="RamaneeyaWin" pitchFamily="2" charset="0"/>
              <a:ea typeface="RaviPrakash" pitchFamily="2" charset="0"/>
              <a:cs typeface="RamaneeyaWin" pitchFamily="2" charset="0"/>
            </a:endParaRPr>
          </a:p>
          <a:p>
            <a:endParaRPr lang="en-US" sz="3200" dirty="0" smtClean="0">
              <a:solidFill>
                <a:schemeClr val="accent1"/>
              </a:solidFill>
              <a:latin typeface="RamaneeyaWin" pitchFamily="2" charset="0"/>
              <a:ea typeface="RaviPrakash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ular Callout 2"/>
          <p:cNvSpPr/>
          <p:nvPr/>
        </p:nvSpPr>
        <p:spPr>
          <a:xfrm>
            <a:off x="5721907" y="2673931"/>
            <a:ext cx="6484361" cy="1191816"/>
          </a:xfrm>
          <a:prstGeom prst="wedgeRoundRectCallout">
            <a:avLst>
              <a:gd name="adj1" fmla="val -21688"/>
              <a:gd name="adj2" fmla="val -753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32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ఇక్కడ మనం ఒకటవ పాదం దోషపూరితం అని అర్ధం చేసుకోవచ్చు.</a:t>
            </a:r>
            <a:endParaRPr lang="en-US" sz="3200" dirty="0" smtClean="0">
              <a:solidFill>
                <a:schemeClr val="accent1"/>
              </a:solidFill>
              <a:latin typeface="RamaneeyaWin" pitchFamily="2" charset="0"/>
              <a:ea typeface="RaviPrakash" pitchFamily="2" charset="0"/>
              <a:cs typeface="RamaneeyaWin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99705" y="6123709"/>
            <a:ext cx="3837708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6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గణన ఫలితాలు</a:t>
            </a:r>
            <a:endParaRPr lang="en-US" sz="60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433513"/>
            <a:ext cx="1219200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3837708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6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గణన ఫలితాలు</a:t>
            </a:r>
            <a:endParaRPr lang="en-US" sz="60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4402597" y="-1927"/>
            <a:ext cx="7495329" cy="1191816"/>
          </a:xfrm>
          <a:prstGeom prst="wedgeRoundRectCallout">
            <a:avLst>
              <a:gd name="adj1" fmla="val 68"/>
              <a:gd name="adj2" fmla="val 9752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32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రెండవ పాదం లో </a:t>
            </a:r>
            <a:r>
              <a:rPr lang="te-IN" sz="32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ప్రాస యతిని </a:t>
            </a:r>
            <a:r>
              <a:rPr lang="te-IN" sz="320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సరిగ్గా గుర్తించడాన్ని </a:t>
            </a:r>
            <a:r>
              <a:rPr lang="te-IN" sz="32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కూడా గమనించవచ్చు.</a:t>
            </a:r>
            <a:endParaRPr lang="en-US" sz="3200" dirty="0" smtClean="0">
              <a:solidFill>
                <a:schemeClr val="accent1"/>
              </a:solidFill>
              <a:latin typeface="RamaneeyaWin" pitchFamily="2" charset="0"/>
              <a:ea typeface="RaviPrakash" pitchFamily="2" charset="0"/>
              <a:cs typeface="RamaneeyaWin" pitchFamily="2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720416" y="5112322"/>
            <a:ext cx="7495329" cy="1191816"/>
          </a:xfrm>
          <a:prstGeom prst="wedgeRoundRectCallout">
            <a:avLst>
              <a:gd name="adj1" fmla="val -21688"/>
              <a:gd name="adj2" fmla="val -753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32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ముందు పద్యంలో  </a:t>
            </a:r>
            <a:r>
              <a:rPr lang="te-IN" sz="32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ఛాయనొసగు</a:t>
            </a:r>
            <a:r>
              <a:rPr lang="te-IN" sz="32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బదులు </a:t>
            </a:r>
            <a:r>
              <a:rPr lang="te-IN" sz="32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ఛాయ</a:t>
            </a:r>
            <a:r>
              <a:rPr lang="te-IN" sz="3200" dirty="0" smtClean="0">
                <a:solidFill>
                  <a:srgbClr val="FF0000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న</a:t>
            </a:r>
            <a:r>
              <a:rPr lang="te-IN" sz="32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నొసగు</a:t>
            </a:r>
            <a:r>
              <a:rPr lang="te-IN" sz="32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అని ఉండడాన్ని గమనించవచ్చు.</a:t>
            </a:r>
            <a:endParaRPr lang="en-US" sz="3200" dirty="0" smtClean="0">
              <a:solidFill>
                <a:schemeClr val="accent1"/>
              </a:solidFill>
              <a:latin typeface="RamaneeyaWin" pitchFamily="2" charset="0"/>
              <a:ea typeface="RaviPrakash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366838"/>
            <a:ext cx="12192000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-1" y="0"/>
            <a:ext cx="8819535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6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కంప్యూటరు వ్రాసిన కంద పద్యం</a:t>
            </a:r>
            <a:endParaRPr lang="en-US" sz="60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86242" y="5535144"/>
            <a:ext cx="11564981" cy="1055608"/>
          </a:xfrm>
          <a:prstGeom prst="wedgeRoundRectCallout">
            <a:avLst>
              <a:gd name="adj1" fmla="val -21688"/>
              <a:gd name="adj2" fmla="val -753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28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కంద పద్యమే కాక అన్ని తెలుగు పద్య</a:t>
            </a:r>
            <a:r>
              <a:rPr lang="en-US" sz="28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</a:t>
            </a:r>
            <a:r>
              <a:rPr lang="te-IN" sz="28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ఛందస్సులలోనూ కూడా </a:t>
            </a:r>
            <a:r>
              <a:rPr lang="te-IN" sz="28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పద్యాలు</a:t>
            </a:r>
            <a:r>
              <a:rPr lang="te-IN" sz="28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వ్రాయగలిగే సామర్ధ్యం </a:t>
            </a:r>
            <a:r>
              <a:rPr lang="te-IN" sz="28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ఛందం</a:t>
            </a:r>
            <a:r>
              <a:rPr lang="en-US" sz="2800" baseline="30000" dirty="0" smtClean="0"/>
              <a:t> ©</a:t>
            </a:r>
            <a:r>
              <a:rPr lang="te-IN" sz="28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కు ఉంది.</a:t>
            </a:r>
            <a:r>
              <a:rPr lang="en-US" sz="28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</a:t>
            </a:r>
            <a:r>
              <a:rPr lang="te-IN" sz="28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అయితే </a:t>
            </a:r>
            <a:r>
              <a:rPr lang="te-IN" sz="28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స,రి,గ,మ,ప,ద,ని</a:t>
            </a:r>
            <a:r>
              <a:rPr lang="te-IN" sz="28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లతో మాత్రమే</a:t>
            </a:r>
            <a:endParaRPr lang="en-US" sz="2800" dirty="0" smtClean="0">
              <a:solidFill>
                <a:schemeClr val="accent1"/>
              </a:solidFill>
              <a:latin typeface="RamaneeyaWin" pitchFamily="2" charset="0"/>
              <a:ea typeface="RaviPrakash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Telugu Prosody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42913"/>
            <a:ext cx="12192000" cy="597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ular Callout 3"/>
          <p:cNvSpPr/>
          <p:nvPr/>
        </p:nvSpPr>
        <p:spPr>
          <a:xfrm>
            <a:off x="3377382" y="4473260"/>
            <a:ext cx="7934629" cy="578882"/>
          </a:xfrm>
          <a:prstGeom prst="wedgeRoundRectCallout">
            <a:avLst>
              <a:gd name="adj1" fmla="val -21688"/>
              <a:gd name="adj2" fmla="val -753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28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షణ్మాత్రా శ్రేణి లో వ్రాయదగ్గ పద్య ఛందస్సుల </a:t>
            </a:r>
            <a:r>
              <a:rPr lang="te-IN" sz="28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శోధనా ఫలితాలు</a:t>
            </a:r>
            <a:endParaRPr lang="en-US" sz="2800" dirty="0" smtClean="0">
              <a:solidFill>
                <a:schemeClr val="bg1"/>
              </a:solidFill>
              <a:latin typeface="RamaneeyaWin" pitchFamily="2" charset="0"/>
              <a:ea typeface="RaviPrakash" pitchFamily="2" charset="0"/>
              <a:cs typeface="RamaneeyaWin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"/>
            <a:ext cx="4616246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6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ఛందస్సుల శోధన</a:t>
            </a:r>
            <a:endParaRPr lang="en-US" sz="60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"/>
            <a:ext cx="122301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ular Callout 2"/>
          <p:cNvSpPr/>
          <p:nvPr/>
        </p:nvSpPr>
        <p:spPr>
          <a:xfrm>
            <a:off x="789709" y="2942034"/>
            <a:ext cx="11222182" cy="3439239"/>
          </a:xfrm>
          <a:prstGeom prst="wedgeRoundRectCallout">
            <a:avLst>
              <a:gd name="adj1" fmla="val -21688"/>
              <a:gd name="adj2" fmla="val -75349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28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మూల్యాంకనం</a:t>
            </a:r>
            <a:r>
              <a:rPr lang="te-IN" sz="28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 అనేది </a:t>
            </a:r>
            <a:r>
              <a:rPr lang="te-IN" sz="28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ఛందం</a:t>
            </a:r>
            <a:r>
              <a:rPr lang="te-IN" sz="2800" baseline="300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©</a:t>
            </a:r>
            <a:r>
              <a:rPr lang="te-IN" sz="28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  ఛందస్సును కనుగొనడంలో  అనుసరించే పద్దతి.</a:t>
            </a:r>
            <a:endParaRPr lang="en-US" sz="2800" dirty="0" smtClean="0">
              <a:solidFill>
                <a:schemeClr val="accent1"/>
              </a:solidFill>
              <a:latin typeface="RamaneeyaWin" pitchFamily="2" charset="0"/>
              <a:ea typeface="RaviPrakash" pitchFamily="2" charset="0"/>
              <a:cs typeface="RamaneeyaWin" pitchFamily="2" charset="0"/>
            </a:endParaRPr>
          </a:p>
          <a:p>
            <a:endParaRPr lang="te-IN" sz="2800" dirty="0" smtClean="0">
              <a:solidFill>
                <a:schemeClr val="accent1"/>
              </a:solidFill>
              <a:latin typeface="RamaneeyaWin" pitchFamily="2" charset="0"/>
              <a:ea typeface="RaviPrakash" pitchFamily="2" charset="0"/>
              <a:cs typeface="RamaneeyaWin" pitchFamily="2" charset="0"/>
            </a:endParaRPr>
          </a:p>
          <a:p>
            <a:r>
              <a:rPr lang="te-IN" sz="28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పద్యాన్ని ప్రతీ</a:t>
            </a:r>
            <a:r>
              <a:rPr lang="en-US" sz="2800" baseline="300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#</a:t>
            </a:r>
            <a:r>
              <a:rPr lang="te-IN" sz="28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ఛందస్సుతోనూ గణించి ఏ ఛందస్సు యొక్క నియమాలను ఎక్కువ శాతం  సంతృప్తి పరిచిందో ఆ ఛందస్సును ఆ పద్య ఛందస్సు గా గుర్తిస్తుంది. </a:t>
            </a:r>
          </a:p>
          <a:p>
            <a:endParaRPr lang="en-US" sz="2800" dirty="0" smtClean="0">
              <a:solidFill>
                <a:schemeClr val="bg1"/>
              </a:solidFill>
              <a:latin typeface="RamaneeyaWin" pitchFamily="2" charset="0"/>
              <a:ea typeface="RaviPrakash" pitchFamily="2" charset="0"/>
              <a:cs typeface="RamaneeyaWin" pitchFamily="2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# </a:t>
            </a:r>
            <a:r>
              <a:rPr lang="te-IN" sz="28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ఏఏ ఛందస్సులు గణనానికి ఎన్నుకోబడ్దాయో  ఏ ఛందస్సుకు ఎన్ని మార్కులు  లేదా శాతాలు వచ్చా యో మూల్యాంకనం లో చూసుకోవచ్చు.</a:t>
            </a:r>
            <a:endParaRPr lang="en-US" sz="2800" dirty="0" smtClean="0">
              <a:solidFill>
                <a:schemeClr val="accent1"/>
              </a:solidFill>
              <a:latin typeface="RamaneeyaWin" pitchFamily="2" charset="0"/>
              <a:ea typeface="RaviPrakash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413" y="1777740"/>
            <a:ext cx="11687175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1"/>
            <a:ext cx="4616246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6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కొత్త ఛందస్సు సృష్టి</a:t>
            </a:r>
            <a:endParaRPr lang="en-US" sz="60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3713019" y="1092751"/>
            <a:ext cx="8478982" cy="510778"/>
          </a:xfrm>
          <a:prstGeom prst="wedgeRoundRectCallout">
            <a:avLst>
              <a:gd name="adj1" fmla="val -22059"/>
              <a:gd name="adj2" fmla="val 83887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24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'గోవింద' అనే ఛందస్సును  ఎంత సులభంగా నిర్మించుకోవచ్చో  చూడండి.</a:t>
            </a:r>
            <a:endParaRPr lang="en-US" sz="2400" dirty="0" smtClean="0">
              <a:solidFill>
                <a:schemeClr val="bg1"/>
              </a:solidFill>
              <a:latin typeface="RamaneeyaWin" pitchFamily="2" charset="0"/>
              <a:ea typeface="RaviPrakash" pitchFamily="2" charset="0"/>
              <a:cs typeface="RamaneeyaWin" pitchFamily="2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5043056" y="6094242"/>
            <a:ext cx="6761017" cy="510778"/>
          </a:xfrm>
          <a:prstGeom prst="wedgeRoundRectCallout">
            <a:avLst>
              <a:gd name="adj1" fmla="val 55400"/>
              <a:gd name="adj2" fmla="val 78462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24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దీనిని శ్రీ బెజ్జాల మోహనరావుగారు నిర్మించినారు.</a:t>
            </a:r>
            <a:endParaRPr lang="en-US" sz="2400" dirty="0" smtClean="0">
              <a:solidFill>
                <a:schemeClr val="bg1"/>
              </a:solidFill>
              <a:latin typeface="RamaneeyaWin" pitchFamily="2" charset="0"/>
              <a:ea typeface="RaviPrakash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9867" y="1181101"/>
            <a:ext cx="77343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1"/>
            <a:ext cx="4616246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6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కొత్త ఛందస్సు సృష్టి</a:t>
            </a:r>
            <a:endParaRPr lang="en-US" sz="60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6345382" y="2976969"/>
            <a:ext cx="5846618" cy="1328023"/>
          </a:xfrm>
          <a:prstGeom prst="wedgeRoundRectCallout">
            <a:avLst>
              <a:gd name="adj1" fmla="val -61158"/>
              <a:gd name="adj2" fmla="val -687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24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నిర్మించిన ఛందస్సు యొక్క లక్షణాలను </a:t>
            </a:r>
            <a:r>
              <a:rPr lang="te-IN" sz="24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ఛందం</a:t>
            </a:r>
            <a:r>
              <a:rPr lang="te-IN" sz="2400" baseline="300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©</a:t>
            </a:r>
            <a:r>
              <a:rPr lang="te-IN" sz="24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అర్ధం చేసుకొని</a:t>
            </a:r>
            <a:r>
              <a:rPr lang="en-US" sz="24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,</a:t>
            </a:r>
            <a:r>
              <a:rPr lang="te-IN" sz="24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ఇతరులతో పంచుకొనేవిధంగా  ఎంత విపులంగా చూపించిదో చూడండి.</a:t>
            </a:r>
            <a:endParaRPr lang="en-US" sz="2400" dirty="0" smtClean="0">
              <a:solidFill>
                <a:schemeClr val="accent1"/>
              </a:solidFill>
              <a:latin typeface="RamaneeyaWin" pitchFamily="2" charset="0"/>
              <a:ea typeface="RaviPrakash" pitchFamily="2" charset="0"/>
              <a:cs typeface="RamaneeyaWin" pitchFamily="2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6165273" y="4930461"/>
            <a:ext cx="5846618" cy="919401"/>
          </a:xfrm>
          <a:prstGeom prst="wedgeRoundRectCallout">
            <a:avLst>
              <a:gd name="adj1" fmla="val -61158"/>
              <a:gd name="adj2" fmla="val -6876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24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ఇంతే విపులంగా </a:t>
            </a:r>
            <a:r>
              <a:rPr lang="te-IN" sz="24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అన్ని</a:t>
            </a:r>
            <a:r>
              <a:rPr lang="te-IN" sz="24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తెలుగు</a:t>
            </a:r>
            <a:r>
              <a:rPr lang="en-US" sz="24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</a:t>
            </a:r>
            <a:r>
              <a:rPr lang="te-IN" sz="24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,</a:t>
            </a:r>
            <a:r>
              <a:rPr lang="en-US" sz="24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</a:t>
            </a:r>
            <a:r>
              <a:rPr lang="te-IN" sz="24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సంస్కృత ఛందస్సుల లక్షణాలను కూడా చూపిస్తుంది.</a:t>
            </a:r>
            <a:endParaRPr lang="en-US" sz="2400" dirty="0" smtClean="0">
              <a:solidFill>
                <a:schemeClr val="accent1"/>
              </a:solidFill>
              <a:latin typeface="RamaneeyaWin" pitchFamily="2" charset="0"/>
              <a:ea typeface="RaviPrakash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973580"/>
            <a:ext cx="1219200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1"/>
            <a:ext cx="4616246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6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కొత్త ఛందస్సు సృష్టి</a:t>
            </a:r>
            <a:endParaRPr lang="en-US" sz="6000" dirty="0" smtClean="0">
              <a:solidFill>
                <a:schemeClr val="accent1"/>
              </a:solidFill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1496291" y="1924048"/>
            <a:ext cx="9656618" cy="510778"/>
          </a:xfrm>
          <a:prstGeom prst="wedgeRoundRectCallout">
            <a:avLst>
              <a:gd name="adj1" fmla="val -15897"/>
              <a:gd name="adj2" fmla="val 71483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e-IN" sz="24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నూతన ఛందస్సులో వ్రాసిన పద్యాన్ని కూడా </a:t>
            </a:r>
            <a:r>
              <a:rPr lang="te-IN" sz="24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ఛందం</a:t>
            </a:r>
            <a:r>
              <a:rPr lang="te-IN" sz="2400" baseline="30000" dirty="0" smtClean="0">
                <a:solidFill>
                  <a:schemeClr val="bg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©</a:t>
            </a:r>
            <a:r>
              <a:rPr lang="te-IN" sz="2400" dirty="0" smtClean="0">
                <a:solidFill>
                  <a:schemeClr val="accent1"/>
                </a:solidFill>
                <a:latin typeface="RamaneeyaWin" pitchFamily="2" charset="0"/>
                <a:ea typeface="RaviPrakash" pitchFamily="2" charset="0"/>
                <a:cs typeface="RamaneeyaWin" pitchFamily="2" charset="0"/>
              </a:rPr>
              <a:t> చక్కగా గణించడాన్ని చూడవచ్చు.</a:t>
            </a:r>
            <a:endParaRPr lang="en-US" sz="2400" dirty="0" smtClean="0">
              <a:solidFill>
                <a:schemeClr val="accent1"/>
              </a:solidFill>
              <a:latin typeface="RamaneeyaWin" pitchFamily="2" charset="0"/>
              <a:ea typeface="RaviPrakash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14697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తరువాత ఏమిటి?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662" y="1224116"/>
            <a:ext cx="9224312" cy="5309419"/>
          </a:xfrm>
        </p:spPr>
        <p:txBody>
          <a:bodyPr anchor="ctr">
            <a:noAutofit/>
          </a:bodyPr>
          <a:lstStyle/>
          <a:p>
            <a:pPr>
              <a:lnSpc>
                <a:spcPct val="170000"/>
              </a:lnSpc>
            </a:pP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శతకాలను,కావ్యాలను సరిచూసు కొనేలా (</a:t>
            </a:r>
            <a:r>
              <a:rPr lang="en-US" sz="3200" dirty="0" smtClean="0">
                <a:latin typeface="RamaneeyaWin" pitchFamily="2" charset="0"/>
                <a:cs typeface="RamaneeyaWin" pitchFamily="2" charset="0"/>
              </a:rPr>
              <a:t>Bulk Compute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కోసం)  ఒక </a:t>
            </a:r>
            <a:r>
              <a:rPr lang="en-US" sz="3200" dirty="0" smtClean="0">
                <a:latin typeface="RamaneeyaWin" pitchFamily="2" charset="0"/>
                <a:cs typeface="RamaneeyaWin" pitchFamily="2" charset="0"/>
              </a:rPr>
              <a:t>application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సిద్ధం గా ఉంది. దానిని మరింత అభివృధ్ధి చేసి ఎవరైనా వాడుకొనేలా అందుబాటులోకి తీసుకువచ్చే ప్రయత్నం  జరుగుతోంది. </a:t>
            </a:r>
          </a:p>
          <a:p>
            <a:pPr>
              <a:lnSpc>
                <a:spcPct val="170000"/>
              </a:lnSpc>
            </a:pP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1300 లకు పైగా గల సంస్కృత ఛందస్సులను కూడా గణించేలా   ఛందం ను అభివృధ్ధి చేయాలన్నది నా సంకల్పం.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14697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తరువాత ఏమిటి?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662" y="1533824"/>
            <a:ext cx="9224312" cy="5309419"/>
          </a:xfrm>
        </p:spPr>
        <p:txBody>
          <a:bodyPr anchor="ctr">
            <a:noAutofit/>
          </a:bodyPr>
          <a:lstStyle/>
          <a:p>
            <a:pPr>
              <a:lnSpc>
                <a:spcPct val="170000"/>
              </a:lnSpc>
            </a:pPr>
            <a:endParaRPr lang="en-US" sz="28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70000"/>
              </a:lnSpc>
            </a:pP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నాకు తెలిసీ తెలుగు సంధులను అంటే పదమూలాలను  గుర్తించే సామర్ధ్యం   ప్రస్తుతం ఏ సాంకేతిక పరికరానికి కూడా లేదు. అటువంటి సాంకేతిక సాధానాన్ని  రూపొందించడానికి పరి శోధన చేస్తున్నాను.   </a:t>
            </a:r>
          </a:p>
          <a:p>
            <a:pPr>
              <a:lnSpc>
                <a:spcPct val="170000"/>
              </a:lnSpc>
            </a:pP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తెలుగు లో మంచి </a:t>
            </a:r>
            <a:r>
              <a:rPr lang="en-US" sz="3200" dirty="0" smtClean="0">
                <a:latin typeface="RamaneeyaWin" pitchFamily="2" charset="0"/>
                <a:cs typeface="RamaneeyaWin" pitchFamily="2" charset="0"/>
              </a:rPr>
              <a:t>spell checker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లేదు. ఆ దిశగా కూడా నా పరిశోధన సాగుతోంది. </a:t>
            </a:r>
          </a:p>
          <a:p>
            <a:pPr>
              <a:lnSpc>
                <a:spcPct val="170000"/>
              </a:lnSpc>
            </a:pPr>
            <a:endParaRPr lang="en-US" sz="28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70000"/>
              </a:lnSpc>
            </a:pPr>
            <a:endParaRPr lang="te-IN" sz="2800" dirty="0" smtClean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14697"/>
          </a:xfrm>
        </p:spPr>
        <p:txBody>
          <a:bodyPr>
            <a:noAutofit/>
          </a:bodyPr>
          <a:lstStyle/>
          <a:p>
            <a:r>
              <a:rPr lang="te-IN" sz="6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తరువాత ఏమిటి?</a:t>
            </a:r>
            <a:endParaRPr lang="en-US" sz="6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662" y="1533824"/>
            <a:ext cx="11062332" cy="5309419"/>
          </a:xfrm>
        </p:spPr>
        <p:txBody>
          <a:bodyPr anchor="ctr">
            <a:noAutofit/>
          </a:bodyPr>
          <a:lstStyle/>
          <a:p>
            <a:pPr>
              <a:lnSpc>
                <a:spcPct val="170000"/>
              </a:lnSpc>
            </a:pP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తెలుగు పాఠ్యమును  </a:t>
            </a:r>
            <a:r>
              <a:rPr lang="en-US" sz="3200" dirty="0" smtClean="0">
                <a:latin typeface="RamaneeyaWin" pitchFamily="2" charset="0"/>
                <a:cs typeface="RamaneeyaWin" pitchFamily="2" charset="0"/>
              </a:rPr>
              <a:t>PDF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ఫైలు గా మార్చినపుడు సమాచార నష్టం   జరుగుతోంది (</a:t>
            </a:r>
            <a:r>
              <a:rPr lang="en-US" sz="3200" dirty="0" smtClean="0">
                <a:latin typeface="RamaneeyaWin" pitchFamily="2" charset="0"/>
                <a:cs typeface="RamaneeyaWin" pitchFamily="2" charset="0"/>
              </a:rPr>
              <a:t>Even with latest  MSOffice-2013 too.).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దానిని నివారించే </a:t>
            </a:r>
            <a:r>
              <a:rPr lang="en-US" sz="3200" dirty="0" smtClean="0">
                <a:latin typeface="RamaneeyaWin" pitchFamily="2" charset="0"/>
                <a:cs typeface="RamaneeyaWin" pitchFamily="2" charset="0"/>
              </a:rPr>
              <a:t>Solution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నా వద్ధ సిధ్దం ఉంది . ఈ </a:t>
            </a:r>
            <a:r>
              <a:rPr lang="en-US" sz="3200" dirty="0" smtClean="0">
                <a:latin typeface="RamaneeyaWin" pitchFamily="2" charset="0"/>
                <a:cs typeface="RamaneeyaWin" pitchFamily="2" charset="0"/>
              </a:rPr>
              <a:t>solution </a:t>
            </a: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ను ఎలా అందరికీ అందజేయాలో ఆలోచిస్తున్నాను.  </a:t>
            </a:r>
            <a:endParaRPr lang="en-US" sz="3200" dirty="0" smtClean="0">
              <a:latin typeface="RamaneeyaWin" pitchFamily="2" charset="0"/>
              <a:cs typeface="RamaneeyaWin" pitchFamily="2" charset="0"/>
            </a:endParaRPr>
          </a:p>
          <a:p>
            <a:pPr>
              <a:lnSpc>
                <a:spcPct val="170000"/>
              </a:lnSpc>
            </a:pPr>
            <a:r>
              <a:rPr lang="te-IN" sz="32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en-US" sz="3200" dirty="0" smtClean="0">
                <a:latin typeface="RamaneeyaWin" pitchFamily="2" charset="0"/>
                <a:cs typeface="RamaneeyaWin" pitchFamily="2" charset="0"/>
              </a:rPr>
              <a:t>If you are interested let me know.</a:t>
            </a:r>
          </a:p>
          <a:p>
            <a:pPr>
              <a:lnSpc>
                <a:spcPct val="170000"/>
              </a:lnSpc>
            </a:pPr>
            <a:endParaRPr lang="te-IN" sz="3200" dirty="0" smtClean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Technologies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Script via Script Sharp</a:t>
            </a:r>
          </a:p>
          <a:p>
            <a:r>
              <a:rPr lang="en-US" dirty="0" smtClean="0"/>
              <a:t>HTML5</a:t>
            </a:r>
          </a:p>
          <a:p>
            <a:r>
              <a:rPr lang="en-US" dirty="0" smtClean="0"/>
              <a:t>MONGO DB</a:t>
            </a:r>
          </a:p>
          <a:p>
            <a:r>
              <a:rPr lang="en-US" dirty="0" smtClean="0"/>
              <a:t>C SHARP</a:t>
            </a:r>
          </a:p>
          <a:p>
            <a:r>
              <a:rPr lang="en-US" dirty="0" smtClean="0"/>
              <a:t>ASP.NET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e-IN" sz="8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ప్రశ్ర్నలు</a:t>
            </a:r>
            <a:r>
              <a:rPr lang="en-US" sz="8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-</a:t>
            </a:r>
            <a:r>
              <a:rPr lang="te-IN" sz="80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సలహాలు</a:t>
            </a:r>
            <a:endParaRPr lang="en-US" sz="8000" dirty="0">
              <a:latin typeface="RaviPrakash" pitchFamily="2" charset="0"/>
              <a:ea typeface="RaviPrakash" pitchFamily="2" charset="0"/>
              <a:cs typeface="RaviPrakas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10531440" cy="3880773"/>
          </a:xfrm>
        </p:spPr>
        <p:txBody>
          <a:bodyPr>
            <a:normAutofit/>
          </a:bodyPr>
          <a:lstStyle/>
          <a:p>
            <a:r>
              <a:rPr lang="te-IN" sz="6000" dirty="0" smtClean="0">
                <a:latin typeface="RamaneeyaWin" pitchFamily="2" charset="0"/>
                <a:cs typeface="RamaneeyaWin" pitchFamily="2" charset="0"/>
              </a:rPr>
              <a:t>నాకు వ్రాయండి</a:t>
            </a:r>
            <a:r>
              <a:rPr lang="en-US" sz="6000" dirty="0" smtClean="0">
                <a:latin typeface="RamaneeyaWin" pitchFamily="2" charset="0"/>
                <a:cs typeface="RamaneeyaWin" pitchFamily="2" charset="0"/>
              </a:rPr>
              <a:t> m.dileep@gmail.com</a:t>
            </a:r>
            <a:endParaRPr lang="en-US" sz="6000" dirty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e-IN" sz="88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ఛందస్సు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772952" cy="3880773"/>
          </a:xfrm>
        </p:spPr>
        <p:txBody>
          <a:bodyPr>
            <a:normAutofit/>
          </a:bodyPr>
          <a:lstStyle/>
          <a:p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పద్యం యొక్క లక్షణాలను ,</a:t>
            </a:r>
            <a:r>
              <a:rPr lang="en-US" sz="28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పద్యం వ్రాయడం లో పాటించాల్సిన నియమాలను</a:t>
            </a:r>
            <a:r>
              <a:rPr lang="en-US" sz="28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36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ఛందస్సు</a:t>
            </a:r>
            <a:r>
              <a:rPr lang="te-IN" sz="36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వివరిస్తుంది.</a:t>
            </a:r>
            <a:endParaRPr lang="en-US" sz="28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తెలుగు పద్యం యొక్క </a:t>
            </a:r>
            <a:r>
              <a:rPr lang="te-IN" sz="36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ఛందస్సు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ను</a:t>
            </a:r>
            <a:r>
              <a:rPr lang="en-US" sz="28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నిర్ణయించేవి </a:t>
            </a:r>
            <a:endParaRPr lang="en-US" sz="2800" dirty="0" smtClean="0">
              <a:latin typeface="RamaneeyaWin" pitchFamily="2" charset="0"/>
              <a:cs typeface="RamaneeyaWin" pitchFamily="2" charset="0"/>
            </a:endParaRPr>
          </a:p>
          <a:p>
            <a:pPr lvl="1"/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పాదాల సంఖ్య</a:t>
            </a:r>
            <a:r>
              <a:rPr lang="en-US" sz="24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en-US" sz="2400" baseline="30000" dirty="0" smtClean="0">
                <a:solidFill>
                  <a:srgbClr val="FF0000"/>
                </a:solidFill>
                <a:latin typeface="RamaneeyaWin" pitchFamily="2" charset="0"/>
                <a:cs typeface="RamaneeyaWin" pitchFamily="2" charset="0"/>
              </a:rPr>
              <a:t>*</a:t>
            </a:r>
          </a:p>
          <a:p>
            <a:pPr lvl="1"/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గణాల అమరిక </a:t>
            </a:r>
            <a:r>
              <a:rPr lang="en-US" sz="2400" dirty="0" smtClean="0">
                <a:latin typeface="RamaneeyaWin" pitchFamily="2" charset="0"/>
                <a:cs typeface="RamaneeyaWin" pitchFamily="2" charset="0"/>
              </a:rPr>
              <a:t>(</a:t>
            </a:r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గణ విభజన</a:t>
            </a:r>
            <a:r>
              <a:rPr lang="en-US" sz="2400" dirty="0" smtClean="0">
                <a:latin typeface="RamaneeyaWin" pitchFamily="2" charset="0"/>
                <a:cs typeface="RamaneeyaWin" pitchFamily="2" charset="0"/>
              </a:rPr>
              <a:t>)</a:t>
            </a:r>
          </a:p>
          <a:p>
            <a:pPr lvl="1"/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యతి</a:t>
            </a:r>
            <a:endParaRPr lang="en-US" sz="2600" dirty="0" smtClean="0">
              <a:latin typeface="RamaneeyaWin" pitchFamily="2" charset="0"/>
              <a:cs typeface="RamaneeyaWin" pitchFamily="2" charset="0"/>
            </a:endParaRPr>
          </a:p>
          <a:p>
            <a:pPr lvl="1"/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ప్రాస</a:t>
            </a:r>
            <a:endParaRPr lang="en-US" sz="2600" dirty="0" smtClean="0">
              <a:latin typeface="RamaneeyaWin" pitchFamily="2" charset="0"/>
              <a:cs typeface="RamaneeyaWin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51018" y="5792987"/>
            <a:ext cx="9240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* </a:t>
            </a:r>
            <a:r>
              <a:rPr lang="te-I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maneeyaWin" pitchFamily="2" charset="0"/>
                <a:cs typeface="RamaneeyaWin" pitchFamily="2" charset="0"/>
              </a:rPr>
              <a:t>కొన్ని ఛందోరీతులలో పాదాల సంఖ్య విషయం లో స్వేచ్చ  ఉంది.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e-IN" sz="88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గణాలు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772952" cy="3880773"/>
          </a:xfrm>
        </p:spPr>
        <p:txBody>
          <a:bodyPr>
            <a:normAutofit fontScale="77500" lnSpcReduction="20000"/>
          </a:bodyPr>
          <a:lstStyle/>
          <a:p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గణం అనేది </a:t>
            </a:r>
            <a:r>
              <a:rPr lang="te-IN" sz="36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గురు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, </a:t>
            </a:r>
            <a:r>
              <a:rPr lang="te-IN" sz="36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లఘువుల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 సమూహం</a:t>
            </a:r>
            <a:endParaRPr lang="en-US" sz="28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గురువుకు </a:t>
            </a:r>
            <a:r>
              <a:rPr lang="en-US" sz="28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en-US" sz="52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|</a:t>
            </a:r>
            <a:r>
              <a:rPr lang="en-US" sz="4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 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అనేది చిహ్నం</a:t>
            </a:r>
            <a:r>
              <a:rPr lang="en-US" sz="2800" dirty="0" smtClean="0">
                <a:latin typeface="RamaneeyaWin" pitchFamily="2" charset="0"/>
                <a:cs typeface="RamaneeyaWin" pitchFamily="2" charset="0"/>
              </a:rPr>
              <a:t>.</a:t>
            </a:r>
          </a:p>
          <a:p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లఘువుకు</a:t>
            </a:r>
            <a:r>
              <a:rPr lang="en-US" sz="28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en-US" sz="2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U</a:t>
            </a:r>
            <a:r>
              <a:rPr lang="en-US" sz="28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అనేది చిహ్నం</a:t>
            </a:r>
            <a:r>
              <a:rPr lang="en-US" sz="2800" dirty="0" smtClean="0">
                <a:latin typeface="RamaneeyaWin" pitchFamily="2" charset="0"/>
                <a:cs typeface="RamaneeyaWin" pitchFamily="2" charset="0"/>
              </a:rPr>
              <a:t>.</a:t>
            </a:r>
          </a:p>
          <a:p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గణముల యందలి రకములు</a:t>
            </a:r>
            <a:endParaRPr lang="en-US" sz="2800" dirty="0" smtClean="0">
              <a:latin typeface="RamaneeyaWin" pitchFamily="2" charset="0"/>
              <a:cs typeface="RamaneeyaWin" pitchFamily="2" charset="0"/>
            </a:endParaRPr>
          </a:p>
          <a:p>
            <a:pPr lvl="1"/>
            <a:r>
              <a:rPr lang="te-IN" sz="36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నామ గణములు</a:t>
            </a:r>
            <a:r>
              <a:rPr lang="en-US" sz="2600" dirty="0" smtClean="0">
                <a:latin typeface="RamaneeyaWin" pitchFamily="2" charset="0"/>
                <a:cs typeface="RamaneeyaWin" pitchFamily="2" charset="0"/>
              </a:rPr>
              <a:t>: 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అక్షరాల సంఖ్య వీటికి ఆధారం </a:t>
            </a:r>
            <a:endParaRPr lang="en-US" sz="2600" dirty="0" smtClean="0">
              <a:latin typeface="RamaneeyaWin" pitchFamily="2" charset="0"/>
              <a:cs typeface="RamaneeyaWin" pitchFamily="2" charset="0"/>
            </a:endParaRPr>
          </a:p>
          <a:p>
            <a:pPr lvl="2"/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ఏక(ల,గ),ద్వి(లల,గా,హ,వ),త్ర్య(య,మ,త,ర,జ,భ,న,స),చతుర</a:t>
            </a:r>
            <a:r>
              <a:rPr lang="en-US" sz="2400" dirty="0" smtClean="0">
                <a:latin typeface="RamaneeyaWin" pitchFamily="2" charset="0"/>
                <a:cs typeface="RamaneeyaWin" pitchFamily="2" charset="0"/>
              </a:rPr>
              <a:t>.. </a:t>
            </a:r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అక్షర</a:t>
            </a:r>
            <a:r>
              <a:rPr lang="en-US" sz="24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గణములు</a:t>
            </a:r>
            <a:endParaRPr lang="en-US" sz="2400" dirty="0" smtClean="0">
              <a:latin typeface="RamaneeyaWin" pitchFamily="2" charset="0"/>
              <a:cs typeface="RamaneeyaWin" pitchFamily="2" charset="0"/>
            </a:endParaRPr>
          </a:p>
          <a:p>
            <a:pPr lvl="1"/>
            <a:r>
              <a:rPr lang="te-IN" sz="36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ఉప గణములు</a:t>
            </a:r>
            <a:r>
              <a:rPr lang="en-US" sz="36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: 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సూర్య,ఇంద్ర, చంద్ర గణములు</a:t>
            </a:r>
          </a:p>
          <a:p>
            <a:pPr lvl="1"/>
            <a:r>
              <a:rPr lang="te-IN" sz="36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మాత్రా గణములు</a:t>
            </a:r>
            <a:r>
              <a:rPr lang="en-US" sz="2600" dirty="0" smtClean="0">
                <a:latin typeface="RamaneeyaWin" pitchFamily="2" charset="0"/>
                <a:cs typeface="RamaneeyaWin" pitchFamily="2" charset="0"/>
              </a:rPr>
              <a:t>: 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మాత్రల సంఖ్య లేదా పలకడానికి పట్టే సమయం వీటి నిర్మాణానికి ఆధారం</a:t>
            </a:r>
            <a:endParaRPr lang="en-US" sz="2600" dirty="0" smtClean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e-IN" sz="88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యతి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772952" cy="3880773"/>
          </a:xfrm>
        </p:spPr>
        <p:txBody>
          <a:bodyPr>
            <a:normAutofit lnSpcReduction="10000"/>
          </a:bodyPr>
          <a:lstStyle/>
          <a:p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ప్రతి పాదం లోని మొదటి అక్షరానికి </a:t>
            </a:r>
            <a:r>
              <a:rPr lang="te-IN" sz="4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యతి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 అని పేరు. </a:t>
            </a:r>
            <a:endParaRPr lang="en-US" sz="28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పై అక్షరానికి  సమాన అక్షరమును  నియమిత స్థానంలో  నిలపాలి</a:t>
            </a:r>
            <a:endParaRPr lang="en-US" sz="28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ఈ </a:t>
            </a:r>
            <a:r>
              <a:rPr lang="en-US" sz="24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నియమిత స్థానాన్నే </a:t>
            </a:r>
            <a:r>
              <a:rPr lang="te-IN" sz="4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యతి స్థానం 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అంటారు.</a:t>
            </a:r>
            <a:endParaRPr lang="en-US" sz="26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ఏ అక్షరానికి ఏది సమాన అక్షరమో తెలిపేది </a:t>
            </a:r>
            <a:r>
              <a:rPr lang="te-IN" sz="4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యతి మైత్రి</a:t>
            </a:r>
            <a:r>
              <a:rPr lang="en-US" sz="2600" dirty="0" smtClean="0">
                <a:latin typeface="RamaneeyaWin" pitchFamily="2" charset="0"/>
                <a:cs typeface="RamaneeyaWin" pitchFamily="2" charset="0"/>
              </a:rPr>
              <a:t>.</a:t>
            </a:r>
          </a:p>
          <a:p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ఒక పాదం లో  ఒకటి లేదా అంతకంటే ఎక్కువ </a:t>
            </a:r>
            <a:r>
              <a:rPr lang="te-IN" sz="4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యతి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 స్థానాలు ఉండవచ్చు.</a:t>
            </a:r>
            <a:endParaRPr lang="en-US" sz="2600" dirty="0" smtClean="0">
              <a:latin typeface="RamaneeyaWin" pitchFamily="2" charset="0"/>
              <a:cs typeface="RamaneeyaWin" pitchFamily="2" charset="0"/>
            </a:endParaRPr>
          </a:p>
          <a:p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ఈ సమాన అక్షరాన్ని నిర్ణయించడానికి </a:t>
            </a:r>
            <a:r>
              <a:rPr lang="te-IN" sz="40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చాలా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 నియమాలు ఉన్నాయి</a:t>
            </a:r>
            <a:endParaRPr lang="en-US" sz="2600" dirty="0" smtClean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e-IN" sz="8800" dirty="0" smtClean="0">
                <a:latin typeface="RaviPrakash" pitchFamily="2" charset="0"/>
                <a:ea typeface="RaviPrakash" pitchFamily="2" charset="0"/>
                <a:cs typeface="RaviPrakash" pitchFamily="2" charset="0"/>
              </a:rPr>
              <a:t>ప్రాసయతి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772952" cy="3880773"/>
          </a:xfrm>
        </p:spPr>
        <p:txBody>
          <a:bodyPr>
            <a:normAutofit/>
          </a:bodyPr>
          <a:lstStyle/>
          <a:p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యతి స్థానం లో సమాన అక్షరానిని నిలుపలేనపుడు ప్రాసాక్షరాన్ని యతిస్థానం పక్కన ఉంచడాన్ని </a:t>
            </a:r>
            <a:r>
              <a:rPr lang="te-IN" sz="28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ప్రాసయతి</a:t>
            </a:r>
            <a:r>
              <a:rPr lang="te-IN" sz="28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అంటారు</a:t>
            </a:r>
            <a:r>
              <a:rPr lang="en-US" sz="2600" dirty="0" smtClean="0">
                <a:latin typeface="RamaneeyaWin" pitchFamily="2" charset="0"/>
                <a:cs typeface="RamaneeyaWin" pitchFamily="2" charset="0"/>
              </a:rPr>
              <a:t>.</a:t>
            </a:r>
          </a:p>
          <a:p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కొన్ని ఛందోరీతులకు మాత్రమే ఈ </a:t>
            </a:r>
            <a:r>
              <a:rPr lang="te-IN" sz="2400" dirty="0" smtClean="0">
                <a:solidFill>
                  <a:schemeClr val="accent1"/>
                </a:solidFill>
                <a:latin typeface="RaviPrakash" pitchFamily="2" charset="0"/>
                <a:ea typeface="RaviPrakash" pitchFamily="2" charset="0"/>
                <a:cs typeface="RaviPrakash" pitchFamily="2" charset="0"/>
              </a:rPr>
              <a:t>ప్రాసయతి</a:t>
            </a:r>
            <a:r>
              <a:rPr lang="te-IN" sz="2400" dirty="0" smtClean="0">
                <a:latin typeface="RamaneeyaWin" pitchFamily="2" charset="0"/>
                <a:cs typeface="RamaneeyaWin" pitchFamily="2" charset="0"/>
              </a:rPr>
              <a:t> </a:t>
            </a:r>
            <a:r>
              <a:rPr lang="te-IN" sz="2600" dirty="0" smtClean="0">
                <a:latin typeface="RamaneeyaWin" pitchFamily="2" charset="0"/>
                <a:cs typeface="RamaneeyaWin" pitchFamily="2" charset="0"/>
              </a:rPr>
              <a:t>చెప్పబడింది.</a:t>
            </a:r>
            <a:endParaRPr lang="en-US" sz="2600" dirty="0" smtClean="0">
              <a:latin typeface="RamaneeyaWin" pitchFamily="2" charset="0"/>
              <a:cs typeface="RamaneeyaWin" pitchFamily="2" charset="0"/>
            </a:endParaRPr>
          </a:p>
          <a:p>
            <a:endParaRPr lang="en-US" sz="2600" dirty="0" smtClean="0">
              <a:latin typeface="RamaneeyaWin" pitchFamily="2" charset="0"/>
              <a:cs typeface="RamaneeyaWi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1061</TotalTime>
  <Words>1902</Words>
  <Application>Microsoft Office PowerPoint</Application>
  <PresentationFormat>Custom</PresentationFormat>
  <Paragraphs>266</Paragraphs>
  <Slides>60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RaviPrakash</vt:lpstr>
      <vt:lpstr>RamaneeyaWin</vt:lpstr>
      <vt:lpstr>Wingdings 3</vt:lpstr>
      <vt:lpstr>Trebuchet MS</vt:lpstr>
      <vt:lpstr>Wingdings</vt:lpstr>
      <vt:lpstr>Tahoma</vt:lpstr>
      <vt:lpstr>Calibri</vt:lpstr>
      <vt:lpstr>Facet</vt:lpstr>
      <vt:lpstr>ఛందం©</vt:lpstr>
      <vt:lpstr>Slide 2</vt:lpstr>
      <vt:lpstr>ఛందస్సు గురించి సంక్షిప్తంగా</vt:lpstr>
      <vt:lpstr>ఛందస్సు</vt:lpstr>
      <vt:lpstr>Telugu Prosody</vt:lpstr>
      <vt:lpstr>ఛందస్సు</vt:lpstr>
      <vt:lpstr>గణాలు</vt:lpstr>
      <vt:lpstr>యతి</vt:lpstr>
      <vt:lpstr>ప్రాసయతి</vt:lpstr>
      <vt:lpstr>ప్రాస</vt:lpstr>
      <vt:lpstr>పద్య రచన, ప్రచురణ లో ఉన్న సవాళ్ళు ఏమిటి?</vt:lpstr>
      <vt:lpstr>పద్యరచనలోని సవాళ్ళు</vt:lpstr>
      <vt:lpstr>ఈ సమస్యను పద్యరచయితలు  ఏవిధంగా  అధిగమించారు?</vt:lpstr>
      <vt:lpstr>మరి అసలు సమస్యఏమిటి?</vt:lpstr>
      <vt:lpstr>పద్యప్రచురణలోని సవాళ్ళు</vt:lpstr>
      <vt:lpstr>ధారణ,అధ్యయన,అభ్యాసనాల సంగతి ఏమిటి? </vt:lpstr>
      <vt:lpstr>పద్య రచనలో సాంకేతిక సాధనాలు</vt:lpstr>
      <vt:lpstr>ఛందం©</vt:lpstr>
      <vt:lpstr>ఛందం© ఏమేమి చేయగలదు</vt:lpstr>
      <vt:lpstr> ఎన్ని ఛందస్సులు గణించుకోవచ్చు?</vt:lpstr>
      <vt:lpstr>సంస్కృత ఛందస్సుల మాటేమిటి?</vt:lpstr>
      <vt:lpstr>ఛందం©  కు ఉన్న పరిధులు ఏమిటి?</vt:lpstr>
      <vt:lpstr>ఛందం© యొక్క శక్తి</vt:lpstr>
      <vt:lpstr>ఛందం© యొక్క శక్తి</vt:lpstr>
      <vt:lpstr>Slide 25</vt:lpstr>
      <vt:lpstr>ఛందం© యొక్క శక్తి</vt:lpstr>
      <vt:lpstr>ఛందం© యొక్క శక్తి</vt:lpstr>
      <vt:lpstr>Slide 28</vt:lpstr>
      <vt:lpstr>ఉపకరణాలు</vt:lpstr>
      <vt:lpstr>వనరులు</vt:lpstr>
      <vt:lpstr>ఏ కంప్యూటర్ల పైన పని చేస్తుంది?</vt:lpstr>
      <vt:lpstr>ఎంత వేగంగా గణిస్తుంది?</vt:lpstr>
      <vt:lpstr>ఎవరెవరు ఉపయోగించారు?</vt:lpstr>
      <vt:lpstr>ఎవరెవరు ఉపయోగించారు?</vt:lpstr>
      <vt:lpstr>ఎవరెవరు సహాయ పడ్దారు?</vt:lpstr>
      <vt:lpstr>ఎవరెవరు సహాయ పడ్దారు?</vt:lpstr>
      <vt:lpstr>ఎవరెవరు సహాయ పడ్దారు?</vt:lpstr>
      <vt:lpstr>ఎందరో మహాను భావులు..!!</vt:lpstr>
      <vt:lpstr>మీనుంచి నేను ఏమి ఆశిస్తున్నాను?</vt:lpstr>
      <vt:lpstr>అంకితం</vt:lpstr>
      <vt:lpstr>సంప్రదింపులు</vt:lpstr>
      <vt:lpstr>ఛందం© ఇలా పని చేస్తుంది.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తరువాత ఏమిటి?</vt:lpstr>
      <vt:lpstr>తరువాత ఏమిటి?</vt:lpstr>
      <vt:lpstr>తరువాత ఏమిటి?</vt:lpstr>
      <vt:lpstr>Technologies Used</vt:lpstr>
      <vt:lpstr>ప్రశ్ర్నలు-సలహాలు</vt:lpstr>
      <vt:lpstr>Slide 60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Rama</cp:lastModifiedBy>
  <cp:revision>640</cp:revision>
  <dcterms:created xsi:type="dcterms:W3CDTF">2013-07-15T20:26:40Z</dcterms:created>
  <dcterms:modified xsi:type="dcterms:W3CDTF">2014-06-21T09:30:34Z</dcterms:modified>
</cp:coreProperties>
</file>